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56" r:id="rId5"/>
    <p:sldId id="277" r:id="rId6"/>
    <p:sldId id="291" r:id="rId7"/>
    <p:sldId id="300" r:id="rId8"/>
    <p:sldId id="295" r:id="rId9"/>
    <p:sldId id="296" r:id="rId10"/>
    <p:sldId id="303" r:id="rId11"/>
    <p:sldId id="297" r:id="rId12"/>
    <p:sldId id="298" r:id="rId13"/>
    <p:sldId id="310" r:id="rId14"/>
    <p:sldId id="304" r:id="rId15"/>
    <p:sldId id="305" r:id="rId16"/>
    <p:sldId id="299" r:id="rId17"/>
    <p:sldId id="309" r:id="rId18"/>
    <p:sldId id="306" r:id="rId19"/>
    <p:sldId id="307" r:id="rId20"/>
    <p:sldId id="308" r:id="rId21"/>
    <p:sldId id="301" r:id="rId22"/>
    <p:sldId id="294" r:id="rId23"/>
    <p:sldId id="268" r:id="rId24"/>
    <p:sldId id="278" r:id="rId25"/>
    <p:sldId id="284" r:id="rId26"/>
    <p:sldId id="285" r:id="rId27"/>
    <p:sldId id="280" r:id="rId28"/>
    <p:sldId id="286" r:id="rId29"/>
    <p:sldId id="287" r:id="rId30"/>
    <p:sldId id="288" r:id="rId31"/>
    <p:sldId id="289" r:id="rId32"/>
    <p:sldId id="279" r:id="rId33"/>
    <p:sldId id="290" r:id="rId34"/>
    <p:sldId id="281" r:id="rId35"/>
    <p:sldId id="282" r:id="rId36"/>
    <p:sldId id="283" r:id="rId37"/>
    <p:sldId id="292" r:id="rId38"/>
    <p:sldId id="293" r:id="rId39"/>
    <p:sldId id="302" r:id="rId40"/>
    <p:sldId id="27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9E9493-0288-4B5A-ACE0-D81A8A08CDBA}" v="803" dt="2026-10-20T20:00:44.904"/>
  </p1510:revLst>
</p1510:revInfo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792"/>
        <p:guide pos="3144"/>
        <p:guide orient="horz" pos="9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bson David" userId="3606fb89-a86e-4f7d-ad66-403872570404" providerId="ADAL" clId="{DC54F7A9-000C-4DB8-A0EB-B7A4BA4E0E47}"/>
    <pc:docChg chg="undo custSel addSld delSld modSld">
      <pc:chgData name="Gibson David" userId="3606fb89-a86e-4f7d-ad66-403872570404" providerId="ADAL" clId="{DC54F7A9-000C-4DB8-A0EB-B7A4BA4E0E47}" dt="2026-10-13T18:21:42.382" v="399" actId="20577"/>
      <pc:docMkLst>
        <pc:docMk/>
      </pc:docMkLst>
      <pc:sldChg chg="modSp mod">
        <pc:chgData name="Gibson David" userId="3606fb89-a86e-4f7d-ad66-403872570404" providerId="ADAL" clId="{DC54F7A9-000C-4DB8-A0EB-B7A4BA4E0E47}" dt="2026-10-13T17:43:25.728" v="1" actId="20577"/>
        <pc:sldMkLst>
          <pc:docMk/>
          <pc:sldMk cId="1642425379" sldId="256"/>
        </pc:sldMkLst>
        <pc:spChg chg="mod">
          <ac:chgData name="Gibson David" userId="3606fb89-a86e-4f7d-ad66-403872570404" providerId="ADAL" clId="{DC54F7A9-000C-4DB8-A0EB-B7A4BA4E0E47}" dt="2026-10-13T17:43:25.728" v="1" actId="20577"/>
          <ac:spMkLst>
            <pc:docMk/>
            <pc:sldMk cId="1642425379" sldId="256"/>
            <ac:spMk id="2" creationId="{216815C6-3AD0-46E6-A74A-1967BD91AF50}"/>
          </ac:spMkLst>
        </pc:spChg>
      </pc:sldChg>
      <pc:sldChg chg="modSp mod">
        <pc:chgData name="Gibson David" userId="3606fb89-a86e-4f7d-ad66-403872570404" providerId="ADAL" clId="{DC54F7A9-000C-4DB8-A0EB-B7A4BA4E0E47}" dt="2026-10-13T18:21:42.382" v="399" actId="20577"/>
        <pc:sldMkLst>
          <pc:docMk/>
          <pc:sldMk cId="2243494996" sldId="277"/>
        </pc:sldMkLst>
        <pc:spChg chg="mod">
          <ac:chgData name="Gibson David" userId="3606fb89-a86e-4f7d-ad66-403872570404" providerId="ADAL" clId="{DC54F7A9-000C-4DB8-A0EB-B7A4BA4E0E47}" dt="2026-10-13T18:21:42.382" v="399" actId="20577"/>
          <ac:spMkLst>
            <pc:docMk/>
            <pc:sldMk cId="2243494996" sldId="277"/>
            <ac:spMk id="3" creationId="{35E3EA69-4E0E-41BD-8095-A124225A2647}"/>
          </ac:spMkLst>
        </pc:spChg>
      </pc:sldChg>
      <pc:sldChg chg="modSp mod">
        <pc:chgData name="Gibson David" userId="3606fb89-a86e-4f7d-ad66-403872570404" providerId="ADAL" clId="{DC54F7A9-000C-4DB8-A0EB-B7A4BA4E0E47}" dt="2026-10-13T17:43:53.153" v="3" actId="20577"/>
        <pc:sldMkLst>
          <pc:docMk/>
          <pc:sldMk cId="3844035271" sldId="291"/>
        </pc:sldMkLst>
        <pc:spChg chg="mod">
          <ac:chgData name="Gibson David" userId="3606fb89-a86e-4f7d-ad66-403872570404" providerId="ADAL" clId="{DC54F7A9-000C-4DB8-A0EB-B7A4BA4E0E47}" dt="2026-10-13T17:43:53.153" v="3" actId="20577"/>
          <ac:spMkLst>
            <pc:docMk/>
            <pc:sldMk cId="3844035271" sldId="291"/>
            <ac:spMk id="2" creationId="{22375E13-1A05-B7F0-0CBE-883633E9A37A}"/>
          </ac:spMkLst>
        </pc:spChg>
      </pc:sldChg>
      <pc:sldChg chg="modSp mod">
        <pc:chgData name="Gibson David" userId="3606fb89-a86e-4f7d-ad66-403872570404" providerId="ADAL" clId="{DC54F7A9-000C-4DB8-A0EB-B7A4BA4E0E47}" dt="2026-10-13T17:50:29.205" v="29" actId="20577"/>
        <pc:sldMkLst>
          <pc:docMk/>
          <pc:sldMk cId="1603965248" sldId="299"/>
        </pc:sldMkLst>
        <pc:spChg chg="mod">
          <ac:chgData name="Gibson David" userId="3606fb89-a86e-4f7d-ad66-403872570404" providerId="ADAL" clId="{DC54F7A9-000C-4DB8-A0EB-B7A4BA4E0E47}" dt="2026-10-13T17:50:29.205" v="29" actId="20577"/>
          <ac:spMkLst>
            <pc:docMk/>
            <pc:sldMk cId="1603965248" sldId="299"/>
            <ac:spMk id="4" creationId="{2DEAF9AE-05D3-F17E-8898-CFAFD76ED4EE}"/>
          </ac:spMkLst>
        </pc:spChg>
      </pc:sldChg>
      <pc:sldChg chg="addSp delSp modSp new mod">
        <pc:chgData name="Gibson David" userId="3606fb89-a86e-4f7d-ad66-403872570404" providerId="ADAL" clId="{DC54F7A9-000C-4DB8-A0EB-B7A4BA4E0E47}" dt="2026-10-13T17:55:21.372" v="39" actId="1076"/>
        <pc:sldMkLst>
          <pc:docMk/>
          <pc:sldMk cId="3893434406" sldId="303"/>
        </pc:sldMkLst>
        <pc:spChg chg="add mod">
          <ac:chgData name="Gibson David" userId="3606fb89-a86e-4f7d-ad66-403872570404" providerId="ADAL" clId="{DC54F7A9-000C-4DB8-A0EB-B7A4BA4E0E47}" dt="2026-10-13T17:55:18.048" v="38" actId="1076"/>
          <ac:spMkLst>
            <pc:docMk/>
            <pc:sldMk cId="3893434406" sldId="303"/>
            <ac:spMk id="8" creationId="{53727D6B-7EE3-B165-9CB3-4598B908C581}"/>
          </ac:spMkLst>
        </pc:spChg>
        <pc:picChg chg="add mod">
          <ac:chgData name="Gibson David" userId="3606fb89-a86e-4f7d-ad66-403872570404" providerId="ADAL" clId="{DC54F7A9-000C-4DB8-A0EB-B7A4BA4E0E47}" dt="2026-10-13T17:52:18.837" v="34" actId="1076"/>
          <ac:picMkLst>
            <pc:docMk/>
            <pc:sldMk cId="3893434406" sldId="303"/>
            <ac:picMk id="9" creationId="{AF0007B3-5EC7-269E-BE5E-2E65E3591C05}"/>
          </ac:picMkLst>
        </pc:picChg>
        <pc:picChg chg="add mod">
          <ac:chgData name="Gibson David" userId="3606fb89-a86e-4f7d-ad66-403872570404" providerId="ADAL" clId="{DC54F7A9-000C-4DB8-A0EB-B7A4BA4E0E47}" dt="2026-10-13T17:55:21.372" v="39" actId="1076"/>
          <ac:picMkLst>
            <pc:docMk/>
            <pc:sldMk cId="3893434406" sldId="303"/>
            <ac:picMk id="11" creationId="{47ACEC13-7A26-EEFB-B7BD-3A389463EE68}"/>
          </ac:picMkLst>
        </pc:picChg>
      </pc:sldChg>
      <pc:sldChg chg="addSp delSp modSp new mod">
        <pc:chgData name="Gibson David" userId="3606fb89-a86e-4f7d-ad66-403872570404" providerId="ADAL" clId="{DC54F7A9-000C-4DB8-A0EB-B7A4BA4E0E47}" dt="2026-10-13T18:01:55.825" v="98" actId="113"/>
        <pc:sldMkLst>
          <pc:docMk/>
          <pc:sldMk cId="1524176799" sldId="304"/>
        </pc:sldMkLst>
        <pc:spChg chg="mod">
          <ac:chgData name="Gibson David" userId="3606fb89-a86e-4f7d-ad66-403872570404" providerId="ADAL" clId="{DC54F7A9-000C-4DB8-A0EB-B7A4BA4E0E47}" dt="2026-10-13T17:57:58.025" v="60" actId="20577"/>
          <ac:spMkLst>
            <pc:docMk/>
            <pc:sldMk cId="1524176799" sldId="304"/>
            <ac:spMk id="2" creationId="{F4A1F073-BCDD-5EE2-B217-B82A4850FEF1}"/>
          </ac:spMkLst>
        </pc:spChg>
        <pc:spChg chg="add mod">
          <ac:chgData name="Gibson David" userId="3606fb89-a86e-4f7d-ad66-403872570404" providerId="ADAL" clId="{DC54F7A9-000C-4DB8-A0EB-B7A4BA4E0E47}" dt="2026-10-13T18:01:41.132" v="96" actId="688"/>
          <ac:spMkLst>
            <pc:docMk/>
            <pc:sldMk cId="1524176799" sldId="304"/>
            <ac:spMk id="9" creationId="{6484F67D-55C0-FAB0-E0A5-B64AE267A05A}"/>
          </ac:spMkLst>
        </pc:spChg>
        <pc:spChg chg="add mod">
          <ac:chgData name="Gibson David" userId="3606fb89-a86e-4f7d-ad66-403872570404" providerId="ADAL" clId="{DC54F7A9-000C-4DB8-A0EB-B7A4BA4E0E47}" dt="2026-10-13T18:01:55.825" v="98" actId="113"/>
          <ac:spMkLst>
            <pc:docMk/>
            <pc:sldMk cId="1524176799" sldId="304"/>
            <ac:spMk id="10" creationId="{85B8E775-0782-892A-679D-361C111ECC2F}"/>
          </ac:spMkLst>
        </pc:spChg>
        <pc:picChg chg="add mod">
          <ac:chgData name="Gibson David" userId="3606fb89-a86e-4f7d-ad66-403872570404" providerId="ADAL" clId="{DC54F7A9-000C-4DB8-A0EB-B7A4BA4E0E47}" dt="2026-10-13T17:58:13.066" v="63" actId="1076"/>
          <ac:picMkLst>
            <pc:docMk/>
            <pc:sldMk cId="1524176799" sldId="304"/>
            <ac:picMk id="5" creationId="{1ED1050F-28BC-BC3E-9D30-F7250711A542}"/>
          </ac:picMkLst>
        </pc:picChg>
        <pc:picChg chg="add mod">
          <ac:chgData name="Gibson David" userId="3606fb89-a86e-4f7d-ad66-403872570404" providerId="ADAL" clId="{DC54F7A9-000C-4DB8-A0EB-B7A4BA4E0E47}" dt="2026-10-13T17:59:54.655" v="72" actId="1076"/>
          <ac:picMkLst>
            <pc:docMk/>
            <pc:sldMk cId="1524176799" sldId="304"/>
            <ac:picMk id="6" creationId="{DFB412CF-C81A-F7ED-A530-252F5D9DA656}"/>
          </ac:picMkLst>
        </pc:picChg>
      </pc:sldChg>
      <pc:sldChg chg="addSp delSp modSp new mod modClrScheme chgLayout">
        <pc:chgData name="Gibson David" userId="3606fb89-a86e-4f7d-ad66-403872570404" providerId="ADAL" clId="{DC54F7A9-000C-4DB8-A0EB-B7A4BA4E0E47}" dt="2026-10-13T18:19:54.996" v="371" actId="20577"/>
        <pc:sldMkLst>
          <pc:docMk/>
          <pc:sldMk cId="3093311170" sldId="305"/>
        </pc:sldMkLst>
        <pc:spChg chg="mod ord">
          <ac:chgData name="Gibson David" userId="3606fb89-a86e-4f7d-ad66-403872570404" providerId="ADAL" clId="{DC54F7A9-000C-4DB8-A0EB-B7A4BA4E0E47}" dt="2026-10-13T18:19:37.975" v="363" actId="700"/>
          <ac:spMkLst>
            <pc:docMk/>
            <pc:sldMk cId="3093311170" sldId="305"/>
            <ac:spMk id="4" creationId="{EB2B8E77-6303-838C-403A-0743C43D936C}"/>
          </ac:spMkLst>
        </pc:spChg>
        <pc:spChg chg="add mod">
          <ac:chgData name="Gibson David" userId="3606fb89-a86e-4f7d-ad66-403872570404" providerId="ADAL" clId="{DC54F7A9-000C-4DB8-A0EB-B7A4BA4E0E47}" dt="2026-10-13T18:03:55.941" v="106" actId="1076"/>
          <ac:spMkLst>
            <pc:docMk/>
            <pc:sldMk cId="3093311170" sldId="305"/>
            <ac:spMk id="7" creationId="{D23593C6-0BCC-08CC-D9B1-1FDA403A8310}"/>
          </ac:spMkLst>
        </pc:spChg>
        <pc:spChg chg="add mod">
          <ac:chgData name="Gibson David" userId="3606fb89-a86e-4f7d-ad66-403872570404" providerId="ADAL" clId="{DC54F7A9-000C-4DB8-A0EB-B7A4BA4E0E47}" dt="2026-10-13T18:03:55.941" v="106" actId="1076"/>
          <ac:spMkLst>
            <pc:docMk/>
            <pc:sldMk cId="3093311170" sldId="305"/>
            <ac:spMk id="9" creationId="{3A9BF166-8E48-AA6A-605F-03142BE1C8B6}"/>
          </ac:spMkLst>
        </pc:spChg>
        <pc:spChg chg="add mod ord">
          <ac:chgData name="Gibson David" userId="3606fb89-a86e-4f7d-ad66-403872570404" providerId="ADAL" clId="{DC54F7A9-000C-4DB8-A0EB-B7A4BA4E0E47}" dt="2026-10-13T18:19:54.996" v="371" actId="20577"/>
          <ac:spMkLst>
            <pc:docMk/>
            <pc:sldMk cId="3093311170" sldId="305"/>
            <ac:spMk id="10" creationId="{27841429-6DB5-BED5-A3E7-21E63EF29B2C}"/>
          </ac:spMkLst>
        </pc:spChg>
        <pc:spChg chg="add mod ord">
          <ac:chgData name="Gibson David" userId="3606fb89-a86e-4f7d-ad66-403872570404" providerId="ADAL" clId="{DC54F7A9-000C-4DB8-A0EB-B7A4BA4E0E47}" dt="2026-10-13T18:19:37.975" v="363" actId="700"/>
          <ac:spMkLst>
            <pc:docMk/>
            <pc:sldMk cId="3093311170" sldId="305"/>
            <ac:spMk id="11" creationId="{8AA505F9-FFD8-4F5A-9E1D-CE7EBA3B11FD}"/>
          </ac:spMkLst>
        </pc:spChg>
        <pc:spChg chg="add mod ord">
          <ac:chgData name="Gibson David" userId="3606fb89-a86e-4f7d-ad66-403872570404" providerId="ADAL" clId="{DC54F7A9-000C-4DB8-A0EB-B7A4BA4E0E47}" dt="2026-10-13T18:19:37.975" v="363" actId="700"/>
          <ac:spMkLst>
            <pc:docMk/>
            <pc:sldMk cId="3093311170" sldId="305"/>
            <ac:spMk id="12" creationId="{D7FF09F5-7ED4-B797-0A27-0397790536D9}"/>
          </ac:spMkLst>
        </pc:spChg>
        <pc:picChg chg="add mod">
          <ac:chgData name="Gibson David" userId="3606fb89-a86e-4f7d-ad66-403872570404" providerId="ADAL" clId="{DC54F7A9-000C-4DB8-A0EB-B7A4BA4E0E47}" dt="2026-10-13T18:03:14.450" v="104" actId="1076"/>
          <ac:picMkLst>
            <pc:docMk/>
            <pc:sldMk cId="3093311170" sldId="305"/>
            <ac:picMk id="5" creationId="{229BC722-34EF-4D9D-7A8C-133A6A145D7A}"/>
          </ac:picMkLst>
        </pc:picChg>
      </pc:sldChg>
      <pc:sldChg chg="addSp delSp modSp new mod modClrScheme chgLayout">
        <pc:chgData name="Gibson David" userId="3606fb89-a86e-4f7d-ad66-403872570404" providerId="ADAL" clId="{DC54F7A9-000C-4DB8-A0EB-B7A4BA4E0E47}" dt="2026-10-13T18:21:01.941" v="376" actId="14100"/>
        <pc:sldMkLst>
          <pc:docMk/>
          <pc:sldMk cId="4217858974" sldId="306"/>
        </pc:sldMkLst>
        <pc:spChg chg="mod ord">
          <ac:chgData name="Gibson David" userId="3606fb89-a86e-4f7d-ad66-403872570404" providerId="ADAL" clId="{DC54F7A9-000C-4DB8-A0EB-B7A4BA4E0E47}" dt="2026-10-13T18:04:54.669" v="108" actId="700"/>
          <ac:spMkLst>
            <pc:docMk/>
            <pc:sldMk cId="4217858974" sldId="306"/>
            <ac:spMk id="4" creationId="{D6713EA3-7BE3-C9B9-90E5-6EA76B38845C}"/>
          </ac:spMkLst>
        </pc:spChg>
        <pc:spChg chg="add mod ord">
          <ac:chgData name="Gibson David" userId="3606fb89-a86e-4f7d-ad66-403872570404" providerId="ADAL" clId="{DC54F7A9-000C-4DB8-A0EB-B7A4BA4E0E47}" dt="2026-10-13T18:15:43.679" v="246" actId="1076"/>
          <ac:spMkLst>
            <pc:docMk/>
            <pc:sldMk cId="4217858974" sldId="306"/>
            <ac:spMk id="5" creationId="{11B50CF1-3FA9-B804-0DAF-1F17C60E09F5}"/>
          </ac:spMkLst>
        </pc:spChg>
        <pc:spChg chg="add mod ord">
          <ac:chgData name="Gibson David" userId="3606fb89-a86e-4f7d-ad66-403872570404" providerId="ADAL" clId="{DC54F7A9-000C-4DB8-A0EB-B7A4BA4E0E47}" dt="2026-10-13T18:17:25.202" v="267" actId="20577"/>
          <ac:spMkLst>
            <pc:docMk/>
            <pc:sldMk cId="4217858974" sldId="306"/>
            <ac:spMk id="6" creationId="{C6E85126-10ED-34A7-A1AF-EA28E7D725EA}"/>
          </ac:spMkLst>
        </pc:spChg>
        <pc:picChg chg="add mod">
          <ac:chgData name="Gibson David" userId="3606fb89-a86e-4f7d-ad66-403872570404" providerId="ADAL" clId="{DC54F7A9-000C-4DB8-A0EB-B7A4BA4E0E47}" dt="2026-10-13T18:21:01.941" v="376" actId="14100"/>
          <ac:picMkLst>
            <pc:docMk/>
            <pc:sldMk cId="4217858974" sldId="306"/>
            <ac:picMk id="8" creationId="{55F170AB-5756-D670-55B8-CA96B3E11CED}"/>
          </ac:picMkLst>
        </pc:picChg>
      </pc:sldChg>
      <pc:sldChg chg="addSp delSp modSp new mod">
        <pc:chgData name="Gibson David" userId="3606fb89-a86e-4f7d-ad66-403872570404" providerId="ADAL" clId="{DC54F7A9-000C-4DB8-A0EB-B7A4BA4E0E47}" dt="2026-10-13T18:13:59.414" v="221" actId="14100"/>
        <pc:sldMkLst>
          <pc:docMk/>
          <pc:sldMk cId="2244732571" sldId="307"/>
        </pc:sldMkLst>
        <pc:spChg chg="mod">
          <ac:chgData name="Gibson David" userId="3606fb89-a86e-4f7d-ad66-403872570404" providerId="ADAL" clId="{DC54F7A9-000C-4DB8-A0EB-B7A4BA4E0E47}" dt="2026-10-13T18:13:49.887" v="218" actId="1076"/>
          <ac:spMkLst>
            <pc:docMk/>
            <pc:sldMk cId="2244732571" sldId="307"/>
            <ac:spMk id="4" creationId="{1DD55EEF-6EF4-AB81-1CD7-7F2CC5CDC828}"/>
          </ac:spMkLst>
        </pc:spChg>
        <pc:picChg chg="add mod">
          <ac:chgData name="Gibson David" userId="3606fb89-a86e-4f7d-ad66-403872570404" providerId="ADAL" clId="{DC54F7A9-000C-4DB8-A0EB-B7A4BA4E0E47}" dt="2026-10-13T18:13:59.414" v="221" actId="14100"/>
          <ac:picMkLst>
            <pc:docMk/>
            <pc:sldMk cId="2244732571" sldId="307"/>
            <ac:picMk id="7" creationId="{78C46273-028E-B286-C16D-1E961F146ADD}"/>
          </ac:picMkLst>
        </pc:picChg>
      </pc:sldChg>
      <pc:sldChg chg="addSp modSp add mod">
        <pc:chgData name="Gibson David" userId="3606fb89-a86e-4f7d-ad66-403872570404" providerId="ADAL" clId="{DC54F7A9-000C-4DB8-A0EB-B7A4BA4E0E47}" dt="2026-10-13T18:18:50.420" v="362" actId="20577"/>
        <pc:sldMkLst>
          <pc:docMk/>
          <pc:sldMk cId="1849730759" sldId="308"/>
        </pc:sldMkLst>
        <pc:spChg chg="mod">
          <ac:chgData name="Gibson David" userId="3606fb89-a86e-4f7d-ad66-403872570404" providerId="ADAL" clId="{DC54F7A9-000C-4DB8-A0EB-B7A4BA4E0E47}" dt="2026-10-13T18:18:50.420" v="362" actId="20577"/>
          <ac:spMkLst>
            <pc:docMk/>
            <pc:sldMk cId="1849730759" sldId="308"/>
            <ac:spMk id="4" creationId="{6B478333-CB0A-EA06-6F4A-801FE1152110}"/>
          </ac:spMkLst>
        </pc:spChg>
        <pc:picChg chg="add mod">
          <ac:chgData name="Gibson David" userId="3606fb89-a86e-4f7d-ad66-403872570404" providerId="ADAL" clId="{DC54F7A9-000C-4DB8-A0EB-B7A4BA4E0E47}" dt="2026-10-13T18:18:19.810" v="336" actId="1076"/>
          <ac:picMkLst>
            <pc:docMk/>
            <pc:sldMk cId="1849730759" sldId="308"/>
            <ac:picMk id="5" creationId="{57524F88-0989-CFBC-6D85-87C64DBE9D83}"/>
          </ac:picMkLst>
        </pc:picChg>
      </pc:sldChg>
      <pc:sldChg chg="modSp new mod">
        <pc:chgData name="Gibson David" userId="3606fb89-a86e-4f7d-ad66-403872570404" providerId="ADAL" clId="{DC54F7A9-000C-4DB8-A0EB-B7A4BA4E0E47}" dt="2026-10-13T18:15:35.527" v="245" actId="20577"/>
        <pc:sldMkLst>
          <pc:docMk/>
          <pc:sldMk cId="1401555614" sldId="309"/>
        </pc:sldMkLst>
        <pc:spChg chg="mod">
          <ac:chgData name="Gibson David" userId="3606fb89-a86e-4f7d-ad66-403872570404" providerId="ADAL" clId="{DC54F7A9-000C-4DB8-A0EB-B7A4BA4E0E47}" dt="2026-10-13T18:15:35.527" v="245" actId="20577"/>
          <ac:spMkLst>
            <pc:docMk/>
            <pc:sldMk cId="1401555614" sldId="309"/>
            <ac:spMk id="2" creationId="{EA25BD05-FD10-D407-CE6F-7E8AE8585DB0}"/>
          </ac:spMkLst>
        </pc:spChg>
      </pc:sldChg>
    </pc:docChg>
  </pc:docChgLst>
  <pc:docChgLst>
    <pc:chgData name="Gibson David" userId="3606fb89-a86e-4f7d-ad66-403872570404" providerId="ADAL" clId="{22EE14C4-2AC7-4FDB-9C46-ED3BC2A9C402}"/>
    <pc:docChg chg="custSel addSld modSld sldOrd">
      <pc:chgData name="Gibson David" userId="3606fb89-a86e-4f7d-ad66-403872570404" providerId="ADAL" clId="{22EE14C4-2AC7-4FDB-9C46-ED3BC2A9C402}" dt="2026-10-20T20:00:44.904" v="803" actId="14100"/>
      <pc:docMkLst>
        <pc:docMk/>
      </pc:docMkLst>
      <pc:sldChg chg="modSp mod">
        <pc:chgData name="Gibson David" userId="3606fb89-a86e-4f7d-ad66-403872570404" providerId="ADAL" clId="{22EE14C4-2AC7-4FDB-9C46-ED3BC2A9C402}" dt="2026-10-20T19:51:42.211" v="771" actId="20577"/>
        <pc:sldMkLst>
          <pc:docMk/>
          <pc:sldMk cId="2243494996" sldId="277"/>
        </pc:sldMkLst>
        <pc:spChg chg="mod">
          <ac:chgData name="Gibson David" userId="3606fb89-a86e-4f7d-ad66-403872570404" providerId="ADAL" clId="{22EE14C4-2AC7-4FDB-9C46-ED3BC2A9C402}" dt="2026-10-20T19:51:05.989" v="733" actId="20577"/>
          <ac:spMkLst>
            <pc:docMk/>
            <pc:sldMk cId="2243494996" sldId="277"/>
            <ac:spMk id="2" creationId="{6719F29B-F233-48AF-8261-F33A4E079E3E}"/>
          </ac:spMkLst>
        </pc:spChg>
        <pc:spChg chg="mod">
          <ac:chgData name="Gibson David" userId="3606fb89-a86e-4f7d-ad66-403872570404" providerId="ADAL" clId="{22EE14C4-2AC7-4FDB-9C46-ED3BC2A9C402}" dt="2026-10-20T19:51:42.211" v="771" actId="20577"/>
          <ac:spMkLst>
            <pc:docMk/>
            <pc:sldMk cId="2243494996" sldId="277"/>
            <ac:spMk id="3" creationId="{35E3EA69-4E0E-41BD-8095-A124225A2647}"/>
          </ac:spMkLst>
        </pc:spChg>
      </pc:sldChg>
      <pc:sldChg chg="addSp delSp modSp mod">
        <pc:chgData name="Gibson David" userId="3606fb89-a86e-4f7d-ad66-403872570404" providerId="ADAL" clId="{22EE14C4-2AC7-4FDB-9C46-ED3BC2A9C402}" dt="2026-10-20T20:00:44.904" v="803" actId="14100"/>
        <pc:sldMkLst>
          <pc:docMk/>
          <pc:sldMk cId="1511261276" sldId="280"/>
        </pc:sldMkLst>
        <pc:spChg chg="mod">
          <ac:chgData name="Gibson David" userId="3606fb89-a86e-4f7d-ad66-403872570404" providerId="ADAL" clId="{22EE14C4-2AC7-4FDB-9C46-ED3BC2A9C402}" dt="2026-10-20T20:00:44.904" v="803" actId="14100"/>
          <ac:spMkLst>
            <pc:docMk/>
            <pc:sldMk cId="1511261276" sldId="280"/>
            <ac:spMk id="7" creationId="{8106EB9C-4A64-A1F7-D3E1-A07D6454CCE0}"/>
          </ac:spMkLst>
        </pc:spChg>
        <pc:picChg chg="add del mod">
          <ac:chgData name="Gibson David" userId="3606fb89-a86e-4f7d-ad66-403872570404" providerId="ADAL" clId="{22EE14C4-2AC7-4FDB-9C46-ED3BC2A9C402}" dt="2026-10-20T19:58:38.376" v="799" actId="478"/>
          <ac:picMkLst>
            <pc:docMk/>
            <pc:sldMk cId="1511261276" sldId="280"/>
            <ac:picMk id="4" creationId="{4986FFB2-1C75-D9FC-CE6C-B8D4AE8BD34E}"/>
          </ac:picMkLst>
        </pc:picChg>
        <pc:picChg chg="add mod">
          <ac:chgData name="Gibson David" userId="3606fb89-a86e-4f7d-ad66-403872570404" providerId="ADAL" clId="{22EE14C4-2AC7-4FDB-9C46-ED3BC2A9C402}" dt="2026-10-20T20:00:37.618" v="802" actId="1076"/>
          <ac:picMkLst>
            <pc:docMk/>
            <pc:sldMk cId="1511261276" sldId="280"/>
            <ac:picMk id="6" creationId="{6F388576-A8A1-51A5-3115-0837C8BD2391}"/>
          </ac:picMkLst>
        </pc:picChg>
        <pc:picChg chg="mod">
          <ac:chgData name="Gibson David" userId="3606fb89-a86e-4f7d-ad66-403872570404" providerId="ADAL" clId="{22EE14C4-2AC7-4FDB-9C46-ED3BC2A9C402}" dt="2026-10-20T19:57:01.414" v="796" actId="1076"/>
          <ac:picMkLst>
            <pc:docMk/>
            <pc:sldMk cId="1511261276" sldId="280"/>
            <ac:picMk id="2050" creationId="{A4F45248-7CC1-AADC-1720-D96840E531AC}"/>
          </ac:picMkLst>
        </pc:picChg>
      </pc:sldChg>
      <pc:sldChg chg="addSp delSp modSp new mod ord modAnim">
        <pc:chgData name="Gibson David" userId="3606fb89-a86e-4f7d-ad66-403872570404" providerId="ADAL" clId="{22EE14C4-2AC7-4FDB-9C46-ED3BC2A9C402}" dt="2026-10-20T19:49:03.151" v="732"/>
        <pc:sldMkLst>
          <pc:docMk/>
          <pc:sldMk cId="3348025480" sldId="310"/>
        </pc:sldMkLst>
        <pc:spChg chg="mod">
          <ac:chgData name="Gibson David" userId="3606fb89-a86e-4f7d-ad66-403872570404" providerId="ADAL" clId="{22EE14C4-2AC7-4FDB-9C46-ED3BC2A9C402}" dt="2026-10-20T19:33:57.986" v="37" actId="20577"/>
          <ac:spMkLst>
            <pc:docMk/>
            <pc:sldMk cId="3348025480" sldId="310"/>
            <ac:spMk id="2" creationId="{2D35FD64-4370-DE51-DFA4-1CB221CC859A}"/>
          </ac:spMkLst>
        </pc:spChg>
        <pc:spChg chg="mod">
          <ac:chgData name="Gibson David" userId="3606fb89-a86e-4f7d-ad66-403872570404" providerId="ADAL" clId="{22EE14C4-2AC7-4FDB-9C46-ED3BC2A9C402}" dt="2026-10-20T19:47:24.439" v="676" actId="14100"/>
          <ac:spMkLst>
            <pc:docMk/>
            <pc:sldMk cId="3348025480" sldId="310"/>
            <ac:spMk id="3" creationId="{200BFE18-3674-86AE-5DA1-89B8B75CB981}"/>
          </ac:spMkLst>
        </pc:spChg>
        <pc:spChg chg="del">
          <ac:chgData name="Gibson David" userId="3606fb89-a86e-4f7d-ad66-403872570404" providerId="ADAL" clId="{22EE14C4-2AC7-4FDB-9C46-ED3BC2A9C402}" dt="2026-10-20T19:34:44.558" v="111" actId="478"/>
          <ac:spMkLst>
            <pc:docMk/>
            <pc:sldMk cId="3348025480" sldId="310"/>
            <ac:spMk id="4" creationId="{04BC24D3-FF22-390B-1DBC-3B4FF2F917A9}"/>
          </ac:spMkLst>
        </pc:spChg>
        <pc:spChg chg="add mod modVis">
          <ac:chgData name="Gibson David" userId="3606fb89-a86e-4f7d-ad66-403872570404" providerId="ADAL" clId="{22EE14C4-2AC7-4FDB-9C46-ED3BC2A9C402}" dt="2026-10-20T19:42:36.654" v="461" actId="14429"/>
          <ac:spMkLst>
            <pc:docMk/>
            <pc:sldMk cId="3348025480" sldId="310"/>
            <ac:spMk id="6" creationId="{F6FF0918-D023-C264-921A-F8F4D25D3F13}"/>
          </ac:spMkLst>
        </pc:spChg>
        <pc:spChg chg="add mod">
          <ac:chgData name="Gibson David" userId="3606fb89-a86e-4f7d-ad66-403872570404" providerId="ADAL" clId="{22EE14C4-2AC7-4FDB-9C46-ED3BC2A9C402}" dt="2026-10-20T19:47:37.598" v="678" actId="1076"/>
          <ac:spMkLst>
            <pc:docMk/>
            <pc:sldMk cId="3348025480" sldId="310"/>
            <ac:spMk id="7" creationId="{861F3A7D-B66C-B78F-9C29-AF64AAB42657}"/>
          </ac:spMkLst>
        </pc:spChg>
        <pc:spChg chg="add mod">
          <ac:chgData name="Gibson David" userId="3606fb89-a86e-4f7d-ad66-403872570404" providerId="ADAL" clId="{22EE14C4-2AC7-4FDB-9C46-ED3BC2A9C402}" dt="2026-10-20T19:48:02.511" v="729" actId="20577"/>
          <ac:spMkLst>
            <pc:docMk/>
            <pc:sldMk cId="3348025480" sldId="310"/>
            <ac:spMk id="8" creationId="{F46CAC1E-006A-AAC9-A948-E48AC7C8785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6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16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18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226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505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625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393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25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.svg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4914EB-20DD-97B4-8FF9-94D739D2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867" y="-7753"/>
            <a:ext cx="4187536" cy="6865753"/>
            <a:chOff x="-9867" y="-7753"/>
            <a:chExt cx="4187536" cy="686575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407AED1-9974-465A-BC9C-530E270105DE}"/>
                </a:ext>
              </a:extLst>
            </p:cNvPr>
            <p:cNvSpPr/>
            <p:nvPr userDrawn="1"/>
          </p:nvSpPr>
          <p:spPr>
            <a:xfrm flipH="1">
              <a:off x="0" y="2021358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08ADBC6-C9BE-4302-A86A-4AC842874C24}"/>
                </a:ext>
              </a:extLst>
            </p:cNvPr>
            <p:cNvSpPr/>
            <p:nvPr userDrawn="1"/>
          </p:nvSpPr>
          <p:spPr>
            <a:xfrm>
              <a:off x="2029604" y="2031653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B04AFC-F339-4DFB-AA44-D68317065E02}"/>
                </a:ext>
              </a:extLst>
            </p:cNvPr>
            <p:cNvSpPr/>
            <p:nvPr userDrawn="1"/>
          </p:nvSpPr>
          <p:spPr>
            <a:xfrm>
              <a:off x="2028253" y="4052815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E88B2398-8473-499F-836C-F3AF518F5B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015" y="5086646"/>
              <a:ext cx="2019299" cy="999451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9867" y="-1076"/>
              <a:ext cx="2029968" cy="2029968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522571C-09D3-4F39-B963-76F80D9973F1}"/>
                </a:ext>
              </a:extLst>
            </p:cNvPr>
            <p:cNvSpPr/>
            <p:nvPr userDrawn="1"/>
          </p:nvSpPr>
          <p:spPr>
            <a:xfrm>
              <a:off x="2029968" y="6045049"/>
              <a:ext cx="2029968" cy="81295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0268D7D-D5FB-492C-8D00-3E866534BD42}"/>
                </a:ext>
              </a:extLst>
            </p:cNvPr>
            <p:cNvSpPr/>
            <p:nvPr userDrawn="1"/>
          </p:nvSpPr>
          <p:spPr>
            <a:xfrm flipH="1">
              <a:off x="0" y="4828032"/>
              <a:ext cx="2032942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4BCEF24-C76B-44E5-A457-E55658E8EB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860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8216784-417D-44A8-8CF1-C0CAF410EB9B}"/>
                </a:ext>
              </a:extLst>
            </p:cNvPr>
            <p:cNvGrpSpPr/>
            <p:nvPr userDrawn="1"/>
          </p:nvGrpSpPr>
          <p:grpSpPr>
            <a:xfrm>
              <a:off x="100242" y="2099803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FF90BA2-E949-4FDF-A88E-B68F607E3205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41F18930-2C24-4BA6-A1EB-BF1644EE8558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D5953E65-C24C-4C83-86BB-E4A6D2532FD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0B9DA7A8-A66E-4E0E-92DF-B3FF112EBB7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94E74739-1964-4A3C-B2E5-28FEF5EF8E49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E31C22DC-76BD-4E83-8A1A-B7AE70B2E8FE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F63C700C-5749-4BA1-8128-78559312E825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EC81C305-3A69-4634-8A07-56F8272122AF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A14AAEDA-8F87-420D-A6BD-FF115C08EB7A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A1FA4EA0-701D-49A3-8962-1BD0CE6E9C0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E362A8AA-1110-4C1C-9922-60F7D43E82B0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BC8B72EE-335A-4030-B500-7E6FB4D24F1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10167348-D9AA-4440-8569-849A6B0F2C2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A5616AB2-7A83-42C0-883C-FFA27D5468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6A9CA073-4F0B-4787-B46D-7886261E945E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9AF901A3-1EC5-458F-A653-74CCEAE9A13D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4D5E35A9-4BB5-48F3-AE34-E1BDD3343EB1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A9A549D5-A823-49C4-8C36-D074E6E039B9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6A767C47-7246-4B50-8E78-82766365754A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AEE1DDC-07C3-4204-A3B1-BB7C77C0622B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5DA288D-BE35-46E8-AA86-9F28D8504DAB}"/>
                </a:ext>
              </a:extLst>
            </p:cNvPr>
            <p:cNvSpPr/>
            <p:nvPr userDrawn="1"/>
          </p:nvSpPr>
          <p:spPr>
            <a:xfrm>
              <a:off x="0" y="4043197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557B54-30A3-4192-9D51-EE28AF522DE9}"/>
                </a:ext>
              </a:extLst>
            </p:cNvPr>
            <p:cNvSpPr/>
            <p:nvPr userDrawn="1"/>
          </p:nvSpPr>
          <p:spPr>
            <a:xfrm>
              <a:off x="0" y="2021358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208FD0E-034D-4DF3-85D7-F0EBE2775B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32" y="-7753"/>
              <a:ext cx="4052352" cy="404086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20239FE-47D0-4B4F-8440-F859F368C141}"/>
                </a:ext>
              </a:extLst>
            </p:cNvPr>
            <p:cNvSpPr/>
            <p:nvPr userDrawn="1"/>
          </p:nvSpPr>
          <p:spPr>
            <a:xfrm>
              <a:off x="3903349" y="3869829"/>
              <a:ext cx="274320" cy="2743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/>
              <a:t>Click to add text </a:t>
            </a:r>
          </a:p>
          <a:p>
            <a:pPr marL="685800" lvl="1" indent="-228600"/>
            <a:r>
              <a:rPr lang="en-US"/>
              <a:t>Second level</a:t>
            </a:r>
          </a:p>
          <a:p>
            <a:pPr marL="1143000" lvl="2" indent="-228600"/>
            <a:r>
              <a:rPr lang="en-US"/>
              <a:t>Third level</a:t>
            </a:r>
          </a:p>
          <a:p>
            <a:pPr marL="1600200" lvl="3" indent="-228600"/>
            <a:r>
              <a:rPr lang="en-US"/>
              <a:t>Fourth level</a:t>
            </a:r>
          </a:p>
          <a:p>
            <a:pPr marL="2057400" lvl="4" indent="-228600"/>
            <a:r>
              <a:rPr lang="en-US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text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insert table</a:t>
            </a:r>
          </a:p>
          <a:p>
            <a:endParaRPr lang="en-US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uihc.org/educational-resources/how-change-tracheostomy-tube" TargetMode="External"/><Relationship Id="rId7" Type="http://schemas.openxmlformats.org/officeDocument/2006/relationships/image" Target="../media/image27.png"/><Relationship Id="rId2" Type="http://schemas.openxmlformats.org/officeDocument/2006/relationships/hyperlink" Target="https://www.youtube.com/watch?v=DzROHk_5rV4&amp;t=14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jUp7mT5IPD8&amp;t=8" TargetMode="External"/><Relationship Id="rId5" Type="http://schemas.openxmlformats.org/officeDocument/2006/relationships/hyperlink" Target="https://www.youtube.com/watch?v=imQejyrsbDY&amp;t=51" TargetMode="External"/><Relationship Id="rId4" Type="http://schemas.openxmlformats.org/officeDocument/2006/relationships/hyperlink" Target="https://iowaprotocols.medicine.uiowa.edu/protocols/technique-changing-tracheostomy-tracheotomy-tube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U19N1rEUIc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www.mskcc.org/cancer-care/patient-education/caring-and-suctioning-your-laryngectomy-stoma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677918"/>
            <a:ext cx="6856292" cy="3590596"/>
          </a:xfrm>
        </p:spPr>
        <p:txBody>
          <a:bodyPr>
            <a:normAutofit/>
          </a:bodyPr>
          <a:lstStyle/>
          <a:p>
            <a:r>
              <a:rPr lang="en-US"/>
              <a:t>Tracheostomy &amp; Laryngectomy update 2026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3950" y="429461"/>
            <a:ext cx="6343650" cy="1084379"/>
          </a:xfrm>
        </p:spPr>
        <p:txBody>
          <a:bodyPr>
            <a:normAutofit/>
          </a:bodyPr>
          <a:lstStyle/>
          <a:p>
            <a:r>
              <a:rPr lang="en-US"/>
              <a:t>contents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803111" y="1432561"/>
            <a:ext cx="6883121" cy="5288914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Tracheostomy update</a:t>
            </a:r>
          </a:p>
          <a:p>
            <a:pPr marL="800100" lvl="1" indent="-342900"/>
            <a:r>
              <a:rPr lang="en-US"/>
              <a:t>Bedside equipment</a:t>
            </a:r>
          </a:p>
          <a:p>
            <a:pPr marL="800100" lvl="1" indent="-342900"/>
            <a:r>
              <a:rPr lang="en-US"/>
              <a:t>Shiley sizing</a:t>
            </a:r>
          </a:p>
          <a:p>
            <a:pPr marL="800100" lvl="1" indent="-342900"/>
            <a:r>
              <a:rPr lang="en-US"/>
              <a:t>Shiley XL</a:t>
            </a:r>
          </a:p>
          <a:p>
            <a:pPr marL="800100" lvl="1" indent="-342900"/>
            <a:r>
              <a:rPr lang="en-US"/>
              <a:t>Bivona</a:t>
            </a:r>
          </a:p>
          <a:p>
            <a:pPr marL="800100" lvl="1" indent="-342900"/>
            <a:r>
              <a:rPr lang="en-US"/>
              <a:t>Passey Muir valve and/or capping</a:t>
            </a:r>
          </a:p>
          <a:p>
            <a:pPr marL="800100" lvl="1" indent="-342900"/>
            <a:r>
              <a:rPr lang="en-US"/>
              <a:t>Trach care</a:t>
            </a:r>
          </a:p>
          <a:p>
            <a:pPr marL="800100" lvl="1" indent="-342900"/>
            <a:r>
              <a:rPr lang="en-US"/>
              <a:t>Changing a trach tube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The difference between tracheostomy and laryngectomy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Laryngectomy emergencies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Laryngectomy tube care and maintenance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Educating the laryngectomy patient</a:t>
            </a:r>
          </a:p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27DCA-F11F-1716-00DA-9EF49F13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9A828-841C-9CE0-7F69-9AAFBA5DB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75E13-1A05-B7F0-0CBE-883633E9A3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Trachesotomy</a:t>
            </a:r>
            <a:r>
              <a:rPr lang="en-US"/>
              <a:t> update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3CF62F-482D-8E5B-827B-2CE99FB080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7178819-3F86-76AA-C9B7-F57DAA2878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035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8274ACD-0EDB-DCFA-7CC3-D244109C39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Answers to your questions are important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FC312B0-BCCF-9304-E76B-70DAA4D565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/>
              <a:t>Feel free to ask questions or comment as we go.</a:t>
            </a:r>
          </a:p>
        </p:txBody>
      </p:sp>
    </p:spTree>
    <p:extLst>
      <p:ext uri="{BB962C8B-B14F-4D97-AF65-F5344CB8AC3E}">
        <p14:creationId xmlns:p14="http://schemas.microsoft.com/office/powerpoint/2010/main" val="3298221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081E69-6250-A459-6162-4746F1BF7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Tracheostomy</a:t>
            </a:r>
            <a:br>
              <a:rPr lang="en-US"/>
            </a:br>
            <a:r>
              <a:rPr lang="en-US"/>
              <a:t>bedside equipment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A26056-5140-0A3C-E935-EB096013BAF1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Suction set-up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Suction catheters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Same size trach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Smaller size trach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Ambu bag &amp; Mask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accent1">
                    <a:lumMod val="75000"/>
                  </a:schemeClr>
                </a:solidFill>
              </a:rPr>
              <a:t>CO2 Detector</a:t>
            </a:r>
          </a:p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8493572-C62F-97F0-D1C6-D8AABB87B6A3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Spare inner cannulas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Suture removal kit (if applicable)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Obturator taped over bed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Trach care kits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Oxygen flowmeter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1">
                    <a:lumMod val="75000"/>
                  </a:schemeClr>
                </a:solidFill>
              </a:rPr>
              <a:t>Extra Velcro trach holder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6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7A620-8991-0AEA-F93F-83D337B7A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Shiley sizing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34631C-6751-3ACC-93DB-31C3269B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95ABC72-399D-DC58-57FA-AFF3B4B47830}"/>
              </a:ext>
            </a:extLst>
          </p:cNvPr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:p14="http://schemas.microsoft.com/office/powerpoint/2010/main" val="1657778542"/>
              </p:ext>
            </p:extLst>
          </p:nvPr>
        </p:nvGraphicFramePr>
        <p:xfrm>
          <a:off x="843597" y="3105913"/>
          <a:ext cx="4514850" cy="148336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504950">
                  <a:extLst>
                    <a:ext uri="{9D8B030D-6E8A-4147-A177-3AD203B41FA5}">
                      <a16:colId xmlns:a16="http://schemas.microsoft.com/office/drawing/2014/main" val="2274578849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44746711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154533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CUFFED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UNCUFFED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6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4CN65H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4UN65H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74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6CN75H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6UN75H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64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8CN85H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8UN85H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690438"/>
                  </a:ext>
                </a:extLst>
              </a:tr>
            </a:tbl>
          </a:graphicData>
        </a:graphic>
      </p:graphicFrame>
      <p:pic>
        <p:nvPicPr>
          <p:cNvPr id="6" name="Picture 2" descr="Shiley™ Flexible Tracheostomy Tube Cuffless With Disposable Inner Cann –  Tri-Med Medical Supplies, Inc.">
            <a:extLst>
              <a:ext uri="{FF2B5EF4-FFF2-40B4-BE49-F238E27FC236}">
                <a16:creationId xmlns:a16="http://schemas.microsoft.com/office/drawing/2014/main" id="{1F6C68D0-494B-8753-29D7-11F78F838B90}"/>
              </a:ext>
            </a:extLst>
          </p:cNvPr>
          <p:cNvPicPr>
            <a:picLocks noGrp="1" noChangeAspect="1" noChangeArrowheads="1"/>
          </p:cNvPicPr>
          <p:nvPr>
            <p:ph sz="half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798" y="2736581"/>
            <a:ext cx="2329497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D575EB-3EFF-29E7-C2F6-10483FA8D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202" y="385359"/>
            <a:ext cx="6173093" cy="203932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FEC67D-C50B-8E84-7D99-C3310263AF63}"/>
              </a:ext>
            </a:extLst>
          </p:cNvPr>
          <p:cNvSpPr txBox="1"/>
          <p:nvPr/>
        </p:nvSpPr>
        <p:spPr>
          <a:xfrm>
            <a:off x="771736" y="2736581"/>
            <a:ext cx="271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accent1">
                    <a:lumMod val="75000"/>
                  </a:schemeClr>
                </a:solidFill>
                <a:latin typeface="Abadi" panose="020F0502020204030204" pitchFamily="34" charset="0"/>
              </a:rPr>
              <a:t>COLOR CODED</a:t>
            </a:r>
          </a:p>
        </p:txBody>
      </p:sp>
      <p:pic>
        <p:nvPicPr>
          <p:cNvPr id="10" name="Picture 2" descr="https://www.medtronic.com/content/dam/covidien/library/global/en/product/tracheostomy/shiley-flexible-adult-tracheostomy-tube-disposable-inner-cannula-b.jpg">
            <a:extLst>
              <a:ext uri="{FF2B5EF4-FFF2-40B4-BE49-F238E27FC236}">
                <a16:creationId xmlns:a16="http://schemas.microsoft.com/office/drawing/2014/main" id="{763256EF-996D-ADF6-EFB3-B31B58A79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7" t="25378" b="14090"/>
          <a:stretch>
            <a:fillRect/>
          </a:stretch>
        </p:blipFill>
        <p:spPr bwMode="auto">
          <a:xfrm>
            <a:off x="5738716" y="2736581"/>
            <a:ext cx="2955152" cy="350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68F02C2-E86F-4F2B-A38A-60EE98BDA477}"/>
              </a:ext>
            </a:extLst>
          </p:cNvPr>
          <p:cNvSpPr/>
          <p:nvPr/>
        </p:nvSpPr>
        <p:spPr>
          <a:xfrm>
            <a:off x="7307215" y="3296653"/>
            <a:ext cx="601579" cy="830179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51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2EF41-BF9F-9304-E9A6-7AAC081C4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727D6B-7EE3-B165-9CB3-4598B908C581}"/>
              </a:ext>
            </a:extLst>
          </p:cNvPr>
          <p:cNvSpPr txBox="1"/>
          <p:nvPr/>
        </p:nvSpPr>
        <p:spPr>
          <a:xfrm>
            <a:off x="960800" y="4232692"/>
            <a:ext cx="424665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 cannula diameters are 1 mm less than trach inner diameter. </a:t>
            </a:r>
            <a:r>
              <a:rPr lang="en-US" sz="24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8.5 I.D. trach has a 7.5 I.D. inner cannula (Blue)</a:t>
            </a:r>
          </a:p>
        </p:txBody>
      </p:sp>
      <p:pic>
        <p:nvPicPr>
          <p:cNvPr id="9" name="Picture 8" descr="Inner Cannula and Flexible Trach Tube">
            <a:extLst>
              <a:ext uri="{FF2B5EF4-FFF2-40B4-BE49-F238E27FC236}">
                <a16:creationId xmlns:a16="http://schemas.microsoft.com/office/drawing/2014/main" id="{AF0007B3-5EC7-269E-BE5E-2E65E3591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652" y="1286210"/>
            <a:ext cx="5303523" cy="51473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ACEC13-7A26-EEFB-B7BD-3A389463E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23" y="354580"/>
            <a:ext cx="5220429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34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1162B-B72F-3A99-DA78-382ED58C1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911" y="984687"/>
            <a:ext cx="9389288" cy="1362456"/>
          </a:xfrm>
        </p:spPr>
        <p:txBody>
          <a:bodyPr/>
          <a:lstStyle/>
          <a:p>
            <a:r>
              <a:rPr lang="en-US"/>
              <a:t>Shiley XL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2BA27A-A456-BA4C-6E2D-74BDBC53F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9B347B-A9B8-F58C-B5BE-2FA38EF4361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38562" y="2460663"/>
            <a:ext cx="5195312" cy="35052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/>
              <a:t>2 Types: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800" err="1"/>
              <a:t>Poximal</a:t>
            </a:r>
            <a:r>
              <a:rPr lang="en-US" sz="2800"/>
              <a:t> &amp; Distal (where’s the extra length)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800"/>
              <a:t>Cuffed of cuffless</a:t>
            </a:r>
          </a:p>
          <a:p>
            <a:pPr marL="742950" lvl="1" indent="-285750">
              <a:lnSpc>
                <a:spcPct val="100000"/>
              </a:lnSpc>
            </a:pPr>
            <a:r>
              <a:rPr lang="en-US" sz="2800"/>
              <a:t>Disposable inner cannula</a:t>
            </a:r>
          </a:p>
        </p:txBody>
      </p:sp>
      <p:pic>
        <p:nvPicPr>
          <p:cNvPr id="6" name="Picture 2" descr="https://www.medline.com/media/catalog/sku/MLK/MLK50XLTCD_PRI02.JPG">
            <a:extLst>
              <a:ext uri="{FF2B5EF4-FFF2-40B4-BE49-F238E27FC236}">
                <a16:creationId xmlns:a16="http://schemas.microsoft.com/office/drawing/2014/main" id="{AFD46F50-18DA-CA74-BD45-46D4C9090B78}"/>
              </a:ext>
            </a:extLst>
          </p:cNvPr>
          <p:cNvPicPr>
            <a:picLocks noGrp="1" noChangeAspect="1" noChangeArrowheads="1"/>
          </p:cNvPicPr>
          <p:nvPr>
            <p:ph sz="half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046" y="1577340"/>
            <a:ext cx="4693382" cy="469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9C4B28-4434-D217-B8CF-8962353DCCFB}"/>
              </a:ext>
            </a:extLst>
          </p:cNvPr>
          <p:cNvCxnSpPr>
            <a:cxnSpLocks/>
          </p:cNvCxnSpPr>
          <p:nvPr/>
        </p:nvCxnSpPr>
        <p:spPr>
          <a:xfrm>
            <a:off x="7103327" y="1596979"/>
            <a:ext cx="2776289" cy="0"/>
          </a:xfrm>
          <a:prstGeom prst="straightConnector1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BECCBE5-6AB4-E986-5ABD-7CCEFEE5B4F7}"/>
              </a:ext>
            </a:extLst>
          </p:cNvPr>
          <p:cNvSpPr txBox="1"/>
          <p:nvPr/>
        </p:nvSpPr>
        <p:spPr>
          <a:xfrm>
            <a:off x="7460028" y="120800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Proximal length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894B18-8C1D-83F3-2F84-1A82AC3F55A9}"/>
              </a:ext>
            </a:extLst>
          </p:cNvPr>
          <p:cNvCxnSpPr>
            <a:cxnSpLocks/>
          </p:cNvCxnSpPr>
          <p:nvPr/>
        </p:nvCxnSpPr>
        <p:spPr>
          <a:xfrm flipV="1">
            <a:off x="5967046" y="2416078"/>
            <a:ext cx="0" cy="2179361"/>
          </a:xfrm>
          <a:prstGeom prst="straightConnector1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0BB62A5-3CF7-3E29-20B2-4E234964A4C7}"/>
              </a:ext>
            </a:extLst>
          </p:cNvPr>
          <p:cNvSpPr txBox="1"/>
          <p:nvPr/>
        </p:nvSpPr>
        <p:spPr>
          <a:xfrm rot="16200000">
            <a:off x="4133674" y="2524066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Distal length</a:t>
            </a:r>
          </a:p>
        </p:txBody>
      </p:sp>
    </p:spTree>
    <p:extLst>
      <p:ext uri="{BB962C8B-B14F-4D97-AF65-F5344CB8AC3E}">
        <p14:creationId xmlns:p14="http://schemas.microsoft.com/office/powerpoint/2010/main" val="536348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B96CC-9B63-841F-C942-1AF8ADE31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Bivona TTS (tight to shaft)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9E61B7-9183-6295-9B50-88F8683C1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FB274-EC8A-A262-A4C2-897CAEC56B3A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80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/>
              <a:t>Flexible silicone trach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/>
              <a:t>Inflate cuff with water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/>
              <a:t>No inner cannula</a:t>
            </a:r>
          </a:p>
        </p:txBody>
      </p:sp>
      <p:pic>
        <p:nvPicPr>
          <p:cNvPr id="6" name="Picture 2" descr="Bivona Adult TTS Tracheostomy Tubes 1">
            <a:extLst>
              <a:ext uri="{FF2B5EF4-FFF2-40B4-BE49-F238E27FC236}">
                <a16:creationId xmlns:a16="http://schemas.microsoft.com/office/drawing/2014/main" id="{D5827669-0312-004A-130F-9BF2D715BE51}"/>
              </a:ext>
            </a:extLst>
          </p:cNvPr>
          <p:cNvPicPr>
            <a:picLocks noGrp="1" noChangeAspect="1" noChangeArrowheads="1"/>
          </p:cNvPicPr>
          <p:nvPr>
            <p:ph sz="half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850" y="1658880"/>
            <a:ext cx="3540239" cy="354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uy Smiths Medical Portex Bivona TTS Cuffed Tracheostomy Tube">
            <a:extLst>
              <a:ext uri="{FF2B5EF4-FFF2-40B4-BE49-F238E27FC236}">
                <a16:creationId xmlns:a16="http://schemas.microsoft.com/office/drawing/2014/main" id="{67E82C10-8C27-ECCF-AAAA-D346FC645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 t="17828" r="7653" b="15819"/>
          <a:stretch>
            <a:fillRect/>
          </a:stretch>
        </p:blipFill>
        <p:spPr bwMode="auto">
          <a:xfrm>
            <a:off x="7171138" y="3637533"/>
            <a:ext cx="3952158" cy="3083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868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5FD64-4370-DE51-DFA4-1CB221CC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Quiz: When should a cuff be inflated?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BFE18-3674-86AE-5DA1-89B8B75CB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2417197"/>
            <a:ext cx="10990446" cy="4127982"/>
          </a:xfrm>
        </p:spPr>
        <p:txBody>
          <a:bodyPr/>
          <a:lstStyle/>
          <a:p>
            <a:pPr marL="0" indent="0">
              <a:buNone/>
            </a:pPr>
            <a:endParaRPr lang="en-US"/>
          </a:p>
          <a:p>
            <a:pPr marL="342900" indent="-342900">
              <a:buAutoNum type="alphaUcPeriod"/>
            </a:pPr>
            <a:r>
              <a:rPr lang="en-US"/>
              <a:t>At all times…in part, to help prevent aspiration.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342900" indent="-342900">
              <a:buAutoNum type="alphaUcPeriod" startAt="2"/>
            </a:pPr>
            <a:r>
              <a:rPr lang="en-US"/>
              <a:t>Only when on the ventilator</a:t>
            </a:r>
          </a:p>
          <a:p>
            <a:pPr marL="0" indent="0">
              <a:buNone/>
            </a:pPr>
            <a:endParaRPr lang="en-US"/>
          </a:p>
          <a:p>
            <a:pPr marL="342900" indent="-342900">
              <a:buAutoNum type="alphaUcPeriod" startAt="2"/>
            </a:pPr>
            <a:endParaRPr lang="en-US"/>
          </a:p>
          <a:p>
            <a:pPr marL="342900" indent="-342900">
              <a:buAutoNum type="alphaUcPeriod" startAt="2"/>
            </a:pPr>
            <a:r>
              <a:rPr lang="en-US"/>
              <a:t>When using a cap or </a:t>
            </a:r>
            <a:r>
              <a:rPr lang="en-US" err="1"/>
              <a:t>passey</a:t>
            </a:r>
            <a:r>
              <a:rPr lang="en-US"/>
              <a:t> </a:t>
            </a:r>
            <a:r>
              <a:rPr lang="en-US" err="1"/>
              <a:t>muir</a:t>
            </a:r>
            <a:r>
              <a:rPr lang="en-US"/>
              <a:t> speaking valve. </a:t>
            </a:r>
          </a:p>
          <a:p>
            <a:pPr marL="342900" indent="-342900">
              <a:buAutoNum type="alphaUcPeriod"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A45959-5060-DFE7-C66F-607111BE8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FF0918-D023-C264-921A-F8F4D25D3F13}"/>
              </a:ext>
            </a:extLst>
          </p:cNvPr>
          <p:cNvSpPr txBox="1">
            <a:spLocks/>
          </p:cNvSpPr>
          <p:nvPr/>
        </p:nvSpPr>
        <p:spPr>
          <a:xfrm>
            <a:off x="1475874" y="3259838"/>
            <a:ext cx="9240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By “anchoring” the trach, an inflated cuff impairs the swallow mechanism which actually  increases the possibility of aspiration!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1F3A7D-B66C-B78F-9C29-AF64AAB42657}"/>
              </a:ext>
            </a:extLst>
          </p:cNvPr>
          <p:cNvSpPr txBox="1"/>
          <p:nvPr/>
        </p:nvSpPr>
        <p:spPr>
          <a:xfrm>
            <a:off x="1475874" y="4748810"/>
            <a:ext cx="9240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The correct answer. Cuff optionally can be left deflated in BiPAP though.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6CAC1E-006A-AAC9-A948-E48AC7C87858}"/>
              </a:ext>
            </a:extLst>
          </p:cNvPr>
          <p:cNvSpPr txBox="1"/>
          <p:nvPr/>
        </p:nvSpPr>
        <p:spPr>
          <a:xfrm>
            <a:off x="1475874" y="6079329"/>
            <a:ext cx="9240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Hope nobody thought that this was the answer! </a:t>
            </a:r>
          </a:p>
        </p:txBody>
      </p:sp>
    </p:spTree>
    <p:extLst>
      <p:ext uri="{BB962C8B-B14F-4D97-AF65-F5344CB8AC3E}">
        <p14:creationId xmlns:p14="http://schemas.microsoft.com/office/powerpoint/2010/main" val="334802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F073-BCDD-5EE2-B217-B82A4850F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Passey Muir valve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8C0130-485A-DC52-69B1-A6D7D1B5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D1050F-28BC-BC3E-9D30-F7250711A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511" y="1613322"/>
            <a:ext cx="4719722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B412CF-C81A-F7ED-A530-252F5D9DA6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3769" y="1242761"/>
            <a:ext cx="4373719" cy="5615239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6484F67D-55C0-FAB0-E0A5-B64AE267A05A}"/>
              </a:ext>
            </a:extLst>
          </p:cNvPr>
          <p:cNvSpPr/>
          <p:nvPr/>
        </p:nvSpPr>
        <p:spPr>
          <a:xfrm rot="1644012">
            <a:off x="7335835" y="6118597"/>
            <a:ext cx="1220705" cy="120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B8E775-0782-892A-679D-361C111ECC2F}"/>
              </a:ext>
            </a:extLst>
          </p:cNvPr>
          <p:cNvSpPr txBox="1"/>
          <p:nvPr/>
        </p:nvSpPr>
        <p:spPr>
          <a:xfrm>
            <a:off x="8468700" y="6333668"/>
            <a:ext cx="188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Cuff Deflated</a:t>
            </a:r>
          </a:p>
        </p:txBody>
      </p:sp>
    </p:spTree>
    <p:extLst>
      <p:ext uri="{BB962C8B-B14F-4D97-AF65-F5344CB8AC3E}">
        <p14:creationId xmlns:p14="http://schemas.microsoft.com/office/powerpoint/2010/main" val="1524176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7841429-6DB5-BED5-A3E7-21E63EF2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Capped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A505F9-FFD8-4F5A-9E1D-CE7EBA3B11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D7FF09F5-7ED4-B797-0A27-0397790536D9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B8E77-6303-838C-403A-0743C43D9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9BC722-34EF-4D9D-7A8C-133A6A145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906" y="1208997"/>
            <a:ext cx="4722098" cy="5147353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D23593C6-0BCC-08CC-D9B1-1FDA403A8310}"/>
              </a:ext>
            </a:extLst>
          </p:cNvPr>
          <p:cNvSpPr/>
          <p:nvPr/>
        </p:nvSpPr>
        <p:spPr>
          <a:xfrm rot="1644012">
            <a:off x="4356329" y="5584341"/>
            <a:ext cx="1220705" cy="120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9BF166-8E48-AA6A-605F-03142BE1C8B6}"/>
              </a:ext>
            </a:extLst>
          </p:cNvPr>
          <p:cNvSpPr txBox="1"/>
          <p:nvPr/>
        </p:nvSpPr>
        <p:spPr>
          <a:xfrm>
            <a:off x="5489194" y="5799412"/>
            <a:ext cx="1880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Cuff Deflated</a:t>
            </a:r>
          </a:p>
        </p:txBody>
      </p:sp>
    </p:spTree>
    <p:extLst>
      <p:ext uri="{BB962C8B-B14F-4D97-AF65-F5344CB8AC3E}">
        <p14:creationId xmlns:p14="http://schemas.microsoft.com/office/powerpoint/2010/main" val="3093311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347DF-B3EF-C198-09FA-E6FAB2018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Trach care: Q shift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A2702A-507A-B6E9-08C9-98B4BEE3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AF9AE-05D3-F17E-8898-CFAFD76ED4E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71734" y="1699846"/>
            <a:ext cx="9128170" cy="4396154"/>
          </a:xfrm>
        </p:spPr>
        <p:txBody>
          <a:bodyPr>
            <a:normAutofit lnSpcReduction="10000"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/>
              <a:t>Clean around the trach with sterile water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/>
              <a:t>Suction the patient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/>
              <a:t>Change the inner cannula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/>
              <a:t>Change split gauze if necessary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200"/>
              <a:t>Change the Velcro trach holder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965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5BD05-FD10-D407-CE6F-7E8AE8585D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Changing a trach 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E9A93B-7159-834F-627E-D01416F019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9D162-C65D-97AE-E19E-DE6B0494A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55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B50CF1-3FA9-B804-0DAF-1F17C60E0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494" y="232083"/>
            <a:ext cx="9389288" cy="1362456"/>
          </a:xfrm>
        </p:spPr>
        <p:txBody>
          <a:bodyPr/>
          <a:lstStyle/>
          <a:p>
            <a:r>
              <a:rPr lang="en-US"/>
              <a:t>Changing a trach tube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13EA3-7BE3-C9B9-90E5-6EA76B388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E85126-10ED-34A7-A1AF-EA28E7D725E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56494" y="1012371"/>
            <a:ext cx="9558809" cy="4049486"/>
          </a:xfrm>
        </p:spPr>
        <p:txBody>
          <a:bodyPr>
            <a:normAutofit/>
          </a:bodyPr>
          <a:lstStyle/>
          <a:p>
            <a:r>
              <a:rPr lang="en-US" b="1"/>
              <a:t>Preparation</a:t>
            </a:r>
          </a:p>
          <a:p>
            <a:pPr lvl="0"/>
            <a:r>
              <a:rPr lang="en-US" b="1"/>
              <a:t>Gather supplies:</a:t>
            </a:r>
            <a:r>
              <a:rPr lang="en-US"/>
              <a:t> Match the new trach tube in size, style, and brand to the current one (plus keep a spare one size smaller nearby). Get an obturator, water-soluble lubricant, trach ties or Velcro straps, clean gloves, suction equipment, and a syringe (if the tube has a cuff). ETCO2 detector</a:t>
            </a:r>
          </a:p>
          <a:p>
            <a:pPr lvl="0"/>
            <a:r>
              <a:rPr lang="en-US" b="1"/>
              <a:t>Check the new tube:</a:t>
            </a:r>
            <a:r>
              <a:rPr lang="en-US"/>
              <a:t> Test the cuff (if present) for leaks, then deflate it completely. Insert the obturator into the outer cannula. </a:t>
            </a:r>
          </a:p>
          <a:p>
            <a:pPr lvl="0"/>
            <a:r>
              <a:rPr lang="en-US" b="1"/>
              <a:t>Lubricate the tip:</a:t>
            </a:r>
            <a:r>
              <a:rPr lang="en-US"/>
              <a:t> Apply a small amount of water-soluble lubricating jelly to the tip of the new tube and obturator. </a:t>
            </a:r>
          </a:p>
          <a:p>
            <a:pPr lvl="0"/>
            <a:r>
              <a:rPr lang="en-US" b="1"/>
              <a:t>Position the patient:</a:t>
            </a:r>
            <a:r>
              <a:rPr lang="en-US"/>
              <a:t> Place the patient on their back with the neck slightly extended (often using a small roll under the shoulders) so the stoma is clearly visible. Suction the trach if needed.</a:t>
            </a:r>
          </a:p>
          <a:p>
            <a:endParaRPr lang="en-US"/>
          </a:p>
        </p:txBody>
      </p:sp>
      <p:pic>
        <p:nvPicPr>
          <p:cNvPr id="8" name="Picture 7" descr="Decannulation (removal of the tube) for Children with Tracheostomies">
            <a:extLst>
              <a:ext uri="{FF2B5EF4-FFF2-40B4-BE49-F238E27FC236}">
                <a16:creationId xmlns:a16="http://schemas.microsoft.com/office/drawing/2014/main" id="{55F170AB-5756-D670-55B8-CA96B3E11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399" y="4727575"/>
            <a:ext cx="3529173" cy="198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58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639DAE-09B4-7E78-E18A-EE5E9304B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D55EEF-6EF4-AB81-1CD7-7F2CC5CDC82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96757" y="455875"/>
            <a:ext cx="9574342" cy="4883649"/>
          </a:xfrm>
        </p:spPr>
        <p:txBody>
          <a:bodyPr/>
          <a:lstStyle/>
          <a:p>
            <a:r>
              <a:rPr lang="en-US" b="1"/>
              <a:t>Removing the Old Tube</a:t>
            </a:r>
          </a:p>
          <a:p>
            <a:pPr lvl="0"/>
            <a:r>
              <a:rPr lang="en-US" b="1"/>
              <a:t>Hold the old tube:</a:t>
            </a:r>
            <a:r>
              <a:rPr lang="en-US"/>
              <a:t> Keep a steady hand on the old tracheostomy tube so it does not dislodge accidentally.</a:t>
            </a:r>
          </a:p>
          <a:p>
            <a:pPr lvl="0"/>
            <a:r>
              <a:rPr lang="en-US" b="1"/>
              <a:t>Release the ties:</a:t>
            </a:r>
            <a:r>
              <a:rPr lang="en-US"/>
              <a:t> Cut or unfasten the old trach ties or Velcro strap. Deflate the cuff if the tube is cuffed.</a:t>
            </a:r>
          </a:p>
          <a:p>
            <a:pPr lvl="0"/>
            <a:r>
              <a:rPr lang="en-US" b="1"/>
              <a:t>Withdraw the tube:</a:t>
            </a:r>
            <a:r>
              <a:rPr lang="en-US"/>
              <a:t> Take a deep breath (or ensure the patient is supported), then pull the old tube out smoothly following the natural curve of the trachea.</a:t>
            </a:r>
          </a:p>
          <a:p>
            <a:pPr lvl="0"/>
            <a:r>
              <a:rPr lang="en-US" b="1"/>
              <a:t>Clean the area:</a:t>
            </a:r>
            <a:r>
              <a:rPr lang="en-US"/>
              <a:t> Clean and dry the skin and stoma site with moistened gauze. [</a:t>
            </a:r>
            <a:r>
              <a:rPr lang="en-US">
                <a:hlinkClick r:id="rId2"/>
              </a:rPr>
              <a:t>1</a:t>
            </a:r>
            <a:r>
              <a:rPr lang="en-US"/>
              <a:t>, </a:t>
            </a:r>
            <a:r>
              <a:rPr lang="en-US">
                <a:hlinkClick r:id="rId3"/>
              </a:rPr>
              <a:t>2</a:t>
            </a:r>
            <a:r>
              <a:rPr lang="en-US"/>
              <a:t>, </a:t>
            </a:r>
            <a:r>
              <a:rPr lang="en-US">
                <a:hlinkClick r:id="rId4"/>
              </a:rPr>
              <a:t>3</a:t>
            </a:r>
            <a:r>
              <a:rPr lang="en-US"/>
              <a:t>, </a:t>
            </a:r>
            <a:r>
              <a:rPr lang="en-US">
                <a:hlinkClick r:id="rId5"/>
              </a:rPr>
              <a:t>4</a:t>
            </a:r>
            <a:r>
              <a:rPr lang="en-US"/>
              <a:t>, </a:t>
            </a:r>
            <a:r>
              <a:rPr lang="en-US">
                <a:hlinkClick r:id="rId6"/>
              </a:rPr>
              <a:t>5</a:t>
            </a:r>
            <a:r>
              <a:rPr lang="en-US"/>
              <a:t>]</a:t>
            </a:r>
          </a:p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C46273-028E-B286-C16D-1E961F146A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1952" y="3315317"/>
            <a:ext cx="5594878" cy="341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32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E33BD-9615-4105-599B-C7256A872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18655F-577A-6AE2-2B50-EF705C172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478333-CB0A-EA06-6F4A-801FE115211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53214" y="214536"/>
            <a:ext cx="9574342" cy="3936224"/>
          </a:xfrm>
        </p:spPr>
        <p:txBody>
          <a:bodyPr>
            <a:normAutofit fontScale="92500"/>
          </a:bodyPr>
          <a:lstStyle/>
          <a:p>
            <a:r>
              <a:rPr lang="en-US" b="1"/>
              <a:t>Inserting the New Tube</a:t>
            </a:r>
          </a:p>
          <a:p>
            <a:pPr lvl="0"/>
            <a:r>
              <a:rPr lang="en-US" b="1"/>
              <a:t>Insert along the curve:</a:t>
            </a:r>
            <a:r>
              <a:rPr lang="en-US"/>
              <a:t> Gently slide the new, lubricated tracheostomy tube (with obturator inside) into the stoma following the downward and backward curve of the airway. </a:t>
            </a:r>
          </a:p>
          <a:p>
            <a:pPr lvl="0"/>
            <a:r>
              <a:rPr lang="en-US" b="1"/>
              <a:t>Remove the obturator:</a:t>
            </a:r>
            <a:r>
              <a:rPr lang="en-US"/>
              <a:t> Immediately pull the obturator straight out once the tube is seated so the patient can breathe through the tube. </a:t>
            </a:r>
          </a:p>
          <a:p>
            <a:pPr lvl="0"/>
            <a:r>
              <a:rPr lang="en-US" b="1"/>
              <a:t>Insert the inner cannula:</a:t>
            </a:r>
            <a:r>
              <a:rPr lang="en-US"/>
              <a:t> Place the inner cannula into the outer cannula and lock it into place. Check for presence of CO2 using ETCO2 or Capnograph</a:t>
            </a:r>
          </a:p>
          <a:p>
            <a:pPr lvl="0"/>
            <a:r>
              <a:rPr lang="en-US" b="1"/>
              <a:t>Secure the tube:</a:t>
            </a:r>
            <a:r>
              <a:rPr lang="en-US"/>
              <a:t> Fasten the new trach ties or Velcro strap securely around the neck, checking that you can comfortably fit one or two fingers beneath the band.</a:t>
            </a:r>
          </a:p>
          <a:p>
            <a:pPr lvl="0"/>
            <a:r>
              <a:rPr lang="en-US" b="1"/>
              <a:t>Inflate and check:</a:t>
            </a:r>
            <a:r>
              <a:rPr lang="en-US"/>
              <a:t> Inflate the cuff (if ordered), reconnect any oxygen or ventilator circuits, and check for equal air movement, proper breathing pattern, and good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524F88-0989-CFBC-6D85-87C64DBE9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380" y="3841697"/>
            <a:ext cx="8618010" cy="301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30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42A53E2-775E-1243-EDE5-557701AFE2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Questions? Concerns?</a:t>
            </a:r>
            <a:br>
              <a:rPr lang="en-US"/>
            </a:br>
            <a:r>
              <a:rPr lang="en-US"/>
              <a:t>Comments?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FF0E16-98E8-A4A3-A7E5-C5484ABBB6F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34800" y="6356350"/>
            <a:ext cx="457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527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5F6DC-71E7-EFBC-03E7-BB780FDDA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8ACAD-3C29-E564-F7CB-7941F774CF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difference between trach and laryngectomy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CF991A-9529-5FE9-C970-C6F0F2B164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DFEBC9A-82EC-0EC8-2F89-AAFAE80BBEC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88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36" y="896112"/>
            <a:ext cx="9389288" cy="1362456"/>
          </a:xfrm>
        </p:spPr>
        <p:txBody>
          <a:bodyPr/>
          <a:lstStyle/>
          <a:p>
            <a:r>
              <a:rPr lang="en-US"/>
              <a:t>Trach vs Laryngectomy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71172" y="1711569"/>
            <a:ext cx="4058736" cy="5009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err="1">
                <a:solidFill>
                  <a:srgbClr val="FF0000"/>
                </a:solidFill>
              </a:rPr>
              <a:t>Trachesotomy</a:t>
            </a:r>
            <a:endParaRPr lang="en-US" sz="240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Indicated for maintenance of ventilatory support by lowering resistance, </a:t>
            </a:r>
            <a:r>
              <a:rPr lang="en-US" sz="2400" err="1"/>
              <a:t>deadspace</a:t>
            </a:r>
            <a:r>
              <a:rPr lang="en-US" sz="2400"/>
              <a:t>, and provide access for bronchial hygiene.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Reversible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Airway necessary to prevent closure of surgical opening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/>
              <a:t>Speaking accomplished through speaking valve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3F3455-E568-40C9-9F4D-8C89F4CD95F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947138" y="1711569"/>
            <a:ext cx="5214450" cy="5146431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r>
              <a:rPr lang="en-US" sz="9600">
                <a:solidFill>
                  <a:srgbClr val="FF0000"/>
                </a:solidFill>
              </a:rPr>
              <a:t>Laryngectomy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600"/>
              <a:t>Removal of the larynx indicated in certain cancers involving the throat.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600"/>
              <a:t>Irreversible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600"/>
              <a:t>Permanent opening does not require an airway after the surgical site has healed.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600"/>
              <a:t>Speaking can only be accomplished with additional mechanical devices</a:t>
            </a:r>
          </a:p>
          <a:p>
            <a:pPr marL="742950" lvl="1" indent="-285750"/>
            <a:r>
              <a:rPr lang="en-US" sz="9600"/>
              <a:t>Electrolarynx</a:t>
            </a:r>
          </a:p>
          <a:p>
            <a:pPr marL="742950" lvl="1" indent="-285750"/>
            <a:r>
              <a:rPr lang="en-US" sz="9600"/>
              <a:t>Esophageal speech</a:t>
            </a:r>
          </a:p>
          <a:p>
            <a:pPr marL="742950" lvl="1" indent="-285750"/>
            <a:r>
              <a:rPr lang="en-US" sz="9600" err="1"/>
              <a:t>Tracheo</a:t>
            </a:r>
            <a:r>
              <a:rPr lang="en-US" sz="9600"/>
              <a:t>-esophageal puncture with a voice prosthetic</a:t>
            </a:r>
          </a:p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61B51-19E8-1412-3155-39DDEACA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AA4A66-2BBB-F9F6-9560-D3EBF1C1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CEAD673-291E-F4A3-A895-68BF783AFEB9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rcRect l="18874" t="28345" r="6353" b="-1173"/>
          <a:stretch>
            <a:fillRect/>
          </a:stretch>
        </p:blipFill>
        <p:spPr>
          <a:xfrm>
            <a:off x="5611528" y="821175"/>
            <a:ext cx="4340994" cy="54220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529772-46C8-BD7A-FFB1-691D3BFFC6E4}"/>
              </a:ext>
            </a:extLst>
          </p:cNvPr>
          <p:cNvSpPr txBox="1"/>
          <p:nvPr/>
        </p:nvSpPr>
        <p:spPr>
          <a:xfrm>
            <a:off x="8046719" y="5111015"/>
            <a:ext cx="2156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 Airway opening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1C8FEE28-E935-BD7E-82CC-76DAC7DC839C}"/>
              </a:ext>
            </a:extLst>
          </p:cNvPr>
          <p:cNvSpPr/>
          <p:nvPr/>
        </p:nvSpPr>
        <p:spPr>
          <a:xfrm>
            <a:off x="7517330" y="5130266"/>
            <a:ext cx="529389" cy="369332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         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0736FA-9C4A-6193-724C-4EB26996869C}"/>
              </a:ext>
            </a:extLst>
          </p:cNvPr>
          <p:cNvSpPr txBox="1"/>
          <p:nvPr/>
        </p:nvSpPr>
        <p:spPr>
          <a:xfrm>
            <a:off x="7003984" y="946303"/>
            <a:ext cx="2727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No tracheal connection to upper airway!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B7BEE9-1F29-9DB5-88FB-87EBD60C0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22" y="798897"/>
            <a:ext cx="4637361" cy="53516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04BEC9-9EE6-4851-31FF-8C43AE7B58BA}"/>
              </a:ext>
            </a:extLst>
          </p:cNvPr>
          <p:cNvSpPr txBox="1"/>
          <p:nvPr/>
        </p:nvSpPr>
        <p:spPr>
          <a:xfrm>
            <a:off x="1949772" y="451843"/>
            <a:ext cx="2156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 </a:t>
            </a:r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Tracheostomy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3ED264-5421-D31B-C8F4-8E8554E0E8BF}"/>
              </a:ext>
            </a:extLst>
          </p:cNvPr>
          <p:cNvSpPr txBox="1"/>
          <p:nvPr/>
        </p:nvSpPr>
        <p:spPr>
          <a:xfrm>
            <a:off x="7008141" y="451843"/>
            <a:ext cx="2156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Laryngectomy</a:t>
            </a:r>
          </a:p>
        </p:txBody>
      </p:sp>
    </p:spTree>
    <p:extLst>
      <p:ext uri="{BB962C8B-B14F-4D97-AF65-F5344CB8AC3E}">
        <p14:creationId xmlns:p14="http://schemas.microsoft.com/office/powerpoint/2010/main" val="535677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DB8CC-EFEB-7737-4FE0-299C0CEBD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Voice prosthetic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4EF96E-4768-C832-67A9-F6F0CF366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3928D43-CD3C-A7F5-7B2D-F5F8CE3A4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928" y="1734154"/>
            <a:ext cx="3418573" cy="462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30CFEA4-D44C-66B0-5FE2-2AD7AFE28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076" y="2847001"/>
            <a:ext cx="5219199" cy="35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5B3CD5-D0C9-619A-8215-DB66180985B4}"/>
              </a:ext>
            </a:extLst>
          </p:cNvPr>
          <p:cNvSpPr txBox="1"/>
          <p:nvPr/>
        </p:nvSpPr>
        <p:spPr>
          <a:xfrm>
            <a:off x="5149516" y="1655544"/>
            <a:ext cx="5149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Two parts: 1) tracheoesophageal channel</a:t>
            </a:r>
          </a:p>
          <a:p>
            <a:r>
              <a:rPr lang="en-US"/>
              <a:t>                    2) Button</a:t>
            </a:r>
          </a:p>
        </p:txBody>
      </p:sp>
    </p:spTree>
    <p:extLst>
      <p:ext uri="{BB962C8B-B14F-4D97-AF65-F5344CB8AC3E}">
        <p14:creationId xmlns:p14="http://schemas.microsoft.com/office/powerpoint/2010/main" val="2577756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4A9D09-9F1D-20AE-E42F-04CF9E5A8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50" name="Picture 2" descr="Life as a Lary (or Laryngectomee) | Larykins - Raising our Voice">
            <a:extLst>
              <a:ext uri="{FF2B5EF4-FFF2-40B4-BE49-F238E27FC236}">
                <a16:creationId xmlns:a16="http://schemas.microsoft.com/office/drawing/2014/main" id="{02149E46-29CD-4431-F10C-035409C35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09" y="878305"/>
            <a:ext cx="5131309" cy="344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laryngectomy surgical procedure | Oncology Buddies">
            <a:extLst>
              <a:ext uri="{FF2B5EF4-FFF2-40B4-BE49-F238E27FC236}">
                <a16:creationId xmlns:a16="http://schemas.microsoft.com/office/drawing/2014/main" id="{C53CBB49-1B32-375F-692D-79B18C8C94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6"/>
          <a:stretch>
            <a:fillRect/>
          </a:stretch>
        </p:blipFill>
        <p:spPr bwMode="auto">
          <a:xfrm>
            <a:off x="5794407" y="878305"/>
            <a:ext cx="4852737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upplies - Atos Medical">
            <a:extLst>
              <a:ext uri="{FF2B5EF4-FFF2-40B4-BE49-F238E27FC236}">
                <a16:creationId xmlns:a16="http://schemas.microsoft.com/office/drawing/2014/main" id="{F28279CA-7B92-4BF4-D4BE-EEDE16F2C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377" y="3840480"/>
            <a:ext cx="6392377" cy="365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E28469-01F6-11EF-860C-663BBEC71478}"/>
              </a:ext>
            </a:extLst>
          </p:cNvPr>
          <p:cNvSpPr txBox="1"/>
          <p:nvPr/>
        </p:nvSpPr>
        <p:spPr>
          <a:xfrm>
            <a:off x="5293360" y="5585542"/>
            <a:ext cx="177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Includes a Built-in HME</a:t>
            </a: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F792DE5C-29D8-0642-20E7-C3D3FEE16F1B}"/>
              </a:ext>
            </a:extLst>
          </p:cNvPr>
          <p:cNvSpPr/>
          <p:nvPr/>
        </p:nvSpPr>
        <p:spPr>
          <a:xfrm>
            <a:off x="4653280" y="5695128"/>
            <a:ext cx="640080" cy="31282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86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of Blom-Singer® Laryngectomy Tubes (Sterile)">
            <a:extLst>
              <a:ext uri="{FF2B5EF4-FFF2-40B4-BE49-F238E27FC236}">
                <a16:creationId xmlns:a16="http://schemas.microsoft.com/office/drawing/2014/main" id="{A4F45248-7CC1-AADC-1720-D96840E531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0" t="10666" r="12574" b="7315"/>
          <a:stretch>
            <a:fillRect/>
          </a:stretch>
        </p:blipFill>
        <p:spPr bwMode="auto">
          <a:xfrm>
            <a:off x="2602488" y="442763"/>
            <a:ext cx="2056140" cy="2254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BBB6C5-F858-66AC-AF73-C3996CF6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06EB9C-4A64-A1F7-D3E1-A07D6454CCE0}"/>
              </a:ext>
            </a:extLst>
          </p:cNvPr>
          <p:cNvSpPr txBox="1"/>
          <p:nvPr/>
        </p:nvSpPr>
        <p:spPr>
          <a:xfrm>
            <a:off x="137159" y="2783306"/>
            <a:ext cx="700466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solidFill>
                  <a:schemeClr val="accent2">
                    <a:lumMod val="75000"/>
                  </a:schemeClr>
                </a:solidFill>
              </a:rPr>
              <a:t>What is a Laryngectomy Tube? “Lary”</a:t>
            </a:r>
          </a:p>
          <a:p>
            <a:endParaRPr lang="en-US" sz="32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accent2">
                    <a:lumMod val="75000"/>
                  </a:schemeClr>
                </a:solidFill>
              </a:rPr>
              <a:t>A </a:t>
            </a:r>
            <a:r>
              <a:rPr lang="en-US" sz="3200" err="1">
                <a:solidFill>
                  <a:schemeClr val="accent2">
                    <a:lumMod val="75000"/>
                  </a:schemeClr>
                </a:solidFill>
              </a:rPr>
              <a:t>lary</a:t>
            </a:r>
            <a:r>
              <a:rPr lang="en-US" sz="3200">
                <a:solidFill>
                  <a:schemeClr val="accent2">
                    <a:lumMod val="75000"/>
                  </a:schemeClr>
                </a:solidFill>
              </a:rPr>
              <a:t> tube is a flexible silicone tube designed to maintain the stoma right after the laryngectomy surgery.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accent2">
                    <a:lumMod val="75000"/>
                  </a:schemeClr>
                </a:solidFill>
              </a:rPr>
              <a:t>We have sizes 9-12</a:t>
            </a:r>
          </a:p>
          <a:p>
            <a:endParaRPr lang="en-US" sz="280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388576-A8A1-51A5-3115-0837C8BD2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1824" y="728662"/>
            <a:ext cx="3903522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61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D4E4C7-C9DB-206C-9F2D-6A5D43704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074" name="Picture 2" descr="Figure 3. Laryngectomy tube">
            <a:extLst>
              <a:ext uri="{FF2B5EF4-FFF2-40B4-BE49-F238E27FC236}">
                <a16:creationId xmlns:a16="http://schemas.microsoft.com/office/drawing/2014/main" id="{57CD356A-2395-E858-53CD-390F56608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227" y="2147337"/>
            <a:ext cx="2929752" cy="4178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Laryngectomy care guideline (G008) | Right Decisions">
            <a:extLst>
              <a:ext uri="{FF2B5EF4-FFF2-40B4-BE49-F238E27FC236}">
                <a16:creationId xmlns:a16="http://schemas.microsoft.com/office/drawing/2014/main" id="{CEF7D090-5B23-DD67-344E-C4132BC80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300" y="617821"/>
            <a:ext cx="2638425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lacement of LaryClips (laryngectomy)">
            <a:extLst>
              <a:ext uri="{FF2B5EF4-FFF2-40B4-BE49-F238E27FC236}">
                <a16:creationId xmlns:a16="http://schemas.microsoft.com/office/drawing/2014/main" id="{B0AC3648-EB88-4B8A-B6C1-6F4749E0F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1" y="617822"/>
            <a:ext cx="5438275" cy="305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85E878-EE40-8BFB-EE0D-F31550172CB9}"/>
              </a:ext>
            </a:extLst>
          </p:cNvPr>
          <p:cNvSpPr txBox="1"/>
          <p:nvPr/>
        </p:nvSpPr>
        <p:spPr>
          <a:xfrm>
            <a:off x="327259" y="4236663"/>
            <a:ext cx="48030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1">
                    <a:lumMod val="75000"/>
                  </a:schemeClr>
                </a:solidFill>
              </a:rPr>
              <a:t>Identification of a “Lary Tube</a:t>
            </a:r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4965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B668D-B875-FB55-EC7F-9999BDDA1E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Resucitation</a:t>
            </a:r>
            <a:r>
              <a:rPr lang="en-US"/>
              <a:t> of the laryngectomy patient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EF5C6D-E9F8-6E6F-D94E-7B795CA27C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185DF86-C192-67CB-C87A-7713DC158FB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839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49DD426-B57E-B8E1-CA9C-231A2CB35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Manual resuscitation: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280CCB8-2815-0853-E395-DE1F10603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823" y="4075339"/>
            <a:ext cx="4323342" cy="188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DEEE01F4-44CA-7407-56E5-357990D2E5D7}"/>
              </a:ext>
            </a:extLst>
          </p:cNvPr>
          <p:cNvSpPr txBox="1">
            <a:spLocks/>
          </p:cNvSpPr>
          <p:nvPr/>
        </p:nvSpPr>
        <p:spPr>
          <a:xfrm>
            <a:off x="665858" y="1719310"/>
            <a:ext cx="9389288" cy="101701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Do not bag &amp; Mask ventilate the face of a laryngectomy patient</a:t>
            </a:r>
          </a:p>
        </p:txBody>
      </p:sp>
      <p:pic>
        <p:nvPicPr>
          <p:cNvPr id="1026" name="Picture 2" descr="How to perform bag valve mask ventilation: Dos and don'ts">
            <a:extLst>
              <a:ext uri="{FF2B5EF4-FFF2-40B4-BE49-F238E27FC236}">
                <a16:creationId xmlns:a16="http://schemas.microsoft.com/office/drawing/2014/main" id="{5BA52218-B4D3-47CF-5B26-A8F43AE24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19" y="3341407"/>
            <a:ext cx="5632599" cy="3171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&quot;Not Allowed&quot; Symbol 1">
            <a:extLst>
              <a:ext uri="{FF2B5EF4-FFF2-40B4-BE49-F238E27FC236}">
                <a16:creationId xmlns:a16="http://schemas.microsoft.com/office/drawing/2014/main" id="{7052CCB6-64F6-E43C-372B-55949B3D31F3}"/>
              </a:ext>
            </a:extLst>
          </p:cNvPr>
          <p:cNvSpPr/>
          <p:nvPr/>
        </p:nvSpPr>
        <p:spPr>
          <a:xfrm>
            <a:off x="1486609" y="3038866"/>
            <a:ext cx="4500880" cy="3776234"/>
          </a:xfrm>
          <a:prstGeom prst="noSmoking">
            <a:avLst>
              <a:gd name="adj" fmla="val 6561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7269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D97BA91-B9C4-F0AC-3D4F-0450FD1A3969}"/>
              </a:ext>
            </a:extLst>
          </p:cNvPr>
          <p:cNvSpPr/>
          <p:nvPr/>
        </p:nvSpPr>
        <p:spPr>
          <a:xfrm>
            <a:off x="5791200" y="5485435"/>
            <a:ext cx="3523203" cy="925260"/>
          </a:xfrm>
          <a:prstGeom prst="round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FCF8EBA-964B-A6C9-8A38-5409D6449BB8}"/>
              </a:ext>
            </a:extLst>
          </p:cNvPr>
          <p:cNvSpPr/>
          <p:nvPr/>
        </p:nvSpPr>
        <p:spPr>
          <a:xfrm>
            <a:off x="1963896" y="2141628"/>
            <a:ext cx="3210560" cy="5232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160491-3167-F289-F3F7-C7C844DF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956" y="135495"/>
            <a:ext cx="9389288" cy="1362456"/>
          </a:xfrm>
        </p:spPr>
        <p:txBody>
          <a:bodyPr>
            <a:normAutofit fontScale="90000"/>
          </a:bodyPr>
          <a:lstStyle/>
          <a:p>
            <a:r>
              <a:rPr lang="en-US"/>
              <a:t>Steps for manual ventilation of the laryngectomy patient: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EC9D49-E213-38DC-13AA-61C35EA0D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0AD87BC-46CB-3F94-57BE-1D2D44273B2E}"/>
              </a:ext>
            </a:extLst>
          </p:cNvPr>
          <p:cNvSpPr/>
          <p:nvPr/>
        </p:nvSpPr>
        <p:spPr>
          <a:xfrm>
            <a:off x="1952385" y="1290207"/>
            <a:ext cx="3210560" cy="5232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139216-9492-9347-0019-01CEC28087E4}"/>
              </a:ext>
            </a:extLst>
          </p:cNvPr>
          <p:cNvSpPr txBox="1"/>
          <p:nvPr/>
        </p:nvSpPr>
        <p:spPr>
          <a:xfrm>
            <a:off x="2165745" y="1290207"/>
            <a:ext cx="2834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Look at the neck                                                                                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CF51EB-A872-4991-C935-284288E073F0}"/>
              </a:ext>
            </a:extLst>
          </p:cNvPr>
          <p:cNvSpPr txBox="1"/>
          <p:nvPr/>
        </p:nvSpPr>
        <p:spPr>
          <a:xfrm>
            <a:off x="2036155" y="2112368"/>
            <a:ext cx="302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Is there a stoma?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88564BF-45CA-0C89-6228-8C31870A68C3}"/>
              </a:ext>
            </a:extLst>
          </p:cNvPr>
          <p:cNvSpPr/>
          <p:nvPr/>
        </p:nvSpPr>
        <p:spPr>
          <a:xfrm>
            <a:off x="1977785" y="3462591"/>
            <a:ext cx="3210560" cy="5232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335433-A788-A2E1-216B-2CED07A5ADF6}"/>
              </a:ext>
            </a:extLst>
          </p:cNvPr>
          <p:cNvSpPr txBox="1"/>
          <p:nvPr/>
        </p:nvSpPr>
        <p:spPr>
          <a:xfrm>
            <a:off x="2426051" y="3462591"/>
            <a:ext cx="302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Is there a trach?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6B2632E2-8DA0-E5DF-7830-0BD47BA634F8}"/>
              </a:ext>
            </a:extLst>
          </p:cNvPr>
          <p:cNvSpPr/>
          <p:nvPr/>
        </p:nvSpPr>
        <p:spPr>
          <a:xfrm rot="16200000">
            <a:off x="5165330" y="2074453"/>
            <a:ext cx="826218" cy="70173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                               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250F06-E618-AC05-4B86-1C4242BC5467}"/>
              </a:ext>
            </a:extLst>
          </p:cNvPr>
          <p:cNvSpPr txBox="1"/>
          <p:nvPr/>
        </p:nvSpPr>
        <p:spPr>
          <a:xfrm>
            <a:off x="5257401" y="2219855"/>
            <a:ext cx="70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729DB1B-0A3B-2B4F-3A26-CBFE9DD479A0}"/>
              </a:ext>
            </a:extLst>
          </p:cNvPr>
          <p:cNvSpPr/>
          <p:nvPr/>
        </p:nvSpPr>
        <p:spPr>
          <a:xfrm>
            <a:off x="5988973" y="2170996"/>
            <a:ext cx="4647496" cy="523220"/>
          </a:xfrm>
          <a:prstGeom prst="round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920655-147E-266B-CCB3-74E58668B48D}"/>
              </a:ext>
            </a:extLst>
          </p:cNvPr>
          <p:cNvSpPr txBox="1"/>
          <p:nvPr/>
        </p:nvSpPr>
        <p:spPr>
          <a:xfrm>
            <a:off x="5988973" y="2223461"/>
            <a:ext cx="4773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Bag &amp; Mask to mouth and nose</a:t>
            </a: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8F06768C-690A-5448-7259-E7BC1B3E11D5}"/>
              </a:ext>
            </a:extLst>
          </p:cNvPr>
          <p:cNvSpPr/>
          <p:nvPr/>
        </p:nvSpPr>
        <p:spPr>
          <a:xfrm>
            <a:off x="3111133" y="2706276"/>
            <a:ext cx="826218" cy="70173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                                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4D5C98-AE74-90AC-F521-BE4AD21E9AE9}"/>
              </a:ext>
            </a:extLst>
          </p:cNvPr>
          <p:cNvSpPr txBox="1"/>
          <p:nvPr/>
        </p:nvSpPr>
        <p:spPr>
          <a:xfrm>
            <a:off x="3294643" y="2889553"/>
            <a:ext cx="576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Yes</a:t>
            </a: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F8E36CC5-910D-A9FB-9B02-CD7BCF7D9691}"/>
              </a:ext>
            </a:extLst>
          </p:cNvPr>
          <p:cNvSpPr/>
          <p:nvPr/>
        </p:nvSpPr>
        <p:spPr>
          <a:xfrm rot="16200000">
            <a:off x="5165331" y="3368441"/>
            <a:ext cx="826218" cy="70173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                                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2CCE5B-4A3B-62EC-0A05-EAEA10B3C8BB}"/>
              </a:ext>
            </a:extLst>
          </p:cNvPr>
          <p:cNvSpPr txBox="1"/>
          <p:nvPr/>
        </p:nvSpPr>
        <p:spPr>
          <a:xfrm>
            <a:off x="5252032" y="3535263"/>
            <a:ext cx="701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NO</a:t>
            </a: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C36B33AD-E056-048C-295B-C86FB2C95780}"/>
              </a:ext>
            </a:extLst>
          </p:cNvPr>
          <p:cNvSpPr/>
          <p:nvPr/>
        </p:nvSpPr>
        <p:spPr>
          <a:xfrm rot="5400000">
            <a:off x="1165666" y="3373331"/>
            <a:ext cx="826218" cy="70173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                                 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E5505E-5DED-9E8C-1729-3D320B400787}"/>
              </a:ext>
            </a:extLst>
          </p:cNvPr>
          <p:cNvSpPr txBox="1"/>
          <p:nvPr/>
        </p:nvSpPr>
        <p:spPr>
          <a:xfrm>
            <a:off x="1423680" y="3534646"/>
            <a:ext cx="576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Yes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18FE695-8221-319D-6D72-21C7CCB01EFD}"/>
              </a:ext>
            </a:extLst>
          </p:cNvPr>
          <p:cNvSpPr/>
          <p:nvPr/>
        </p:nvSpPr>
        <p:spPr>
          <a:xfrm>
            <a:off x="168164" y="3462591"/>
            <a:ext cx="1008996" cy="523220"/>
          </a:xfrm>
          <a:prstGeom prst="round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1DEEC2-E88C-F1C3-D1BE-7438EB4A1214}"/>
              </a:ext>
            </a:extLst>
          </p:cNvPr>
          <p:cNvSpPr txBox="1"/>
          <p:nvPr/>
        </p:nvSpPr>
        <p:spPr>
          <a:xfrm>
            <a:off x="283778" y="3488479"/>
            <a:ext cx="799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Bag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DC81655-27F7-978E-E310-25D4BA3E6807}"/>
              </a:ext>
            </a:extLst>
          </p:cNvPr>
          <p:cNvSpPr/>
          <p:nvPr/>
        </p:nvSpPr>
        <p:spPr>
          <a:xfrm>
            <a:off x="6094907" y="4595696"/>
            <a:ext cx="2746387" cy="523220"/>
          </a:xfrm>
          <a:prstGeom prst="round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3D4AD2-89AC-0ABB-2994-3D4E0F3925A9}"/>
              </a:ext>
            </a:extLst>
          </p:cNvPr>
          <p:cNvSpPr txBox="1"/>
          <p:nvPr/>
        </p:nvSpPr>
        <p:spPr>
          <a:xfrm>
            <a:off x="6225059" y="4560494"/>
            <a:ext cx="2486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Bag open stoma</a:t>
            </a: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09F8A7ED-3FC1-7C10-909A-A09F6FFA055F}"/>
              </a:ext>
            </a:extLst>
          </p:cNvPr>
          <p:cNvSpPr/>
          <p:nvPr/>
        </p:nvSpPr>
        <p:spPr>
          <a:xfrm>
            <a:off x="7146334" y="4147526"/>
            <a:ext cx="436880" cy="3149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                                 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DD1FC6-B749-7C60-58C9-ECB3E50E74B9}"/>
              </a:ext>
            </a:extLst>
          </p:cNvPr>
          <p:cNvSpPr txBox="1"/>
          <p:nvPr/>
        </p:nvSpPr>
        <p:spPr>
          <a:xfrm>
            <a:off x="5871857" y="5524388"/>
            <a:ext cx="34425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Place an ETT in open stoma: may require 6.0 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E6F5A43-B65E-5109-2FE8-1326C98EE7ED}"/>
              </a:ext>
            </a:extLst>
          </p:cNvPr>
          <p:cNvSpPr/>
          <p:nvPr/>
        </p:nvSpPr>
        <p:spPr>
          <a:xfrm>
            <a:off x="5968536" y="3266221"/>
            <a:ext cx="3258700" cy="866199"/>
          </a:xfrm>
          <a:prstGeom prst="round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7922C9B4-00CC-57CD-2CB2-2A5C418AD76C}"/>
              </a:ext>
            </a:extLst>
          </p:cNvPr>
          <p:cNvSpPr/>
          <p:nvPr/>
        </p:nvSpPr>
        <p:spPr>
          <a:xfrm>
            <a:off x="3294643" y="1796097"/>
            <a:ext cx="436880" cy="3149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                                 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A281C3A-ACEE-748B-8C9F-A6EA6052F182}"/>
              </a:ext>
            </a:extLst>
          </p:cNvPr>
          <p:cNvSpPr txBox="1"/>
          <p:nvPr/>
        </p:nvSpPr>
        <p:spPr>
          <a:xfrm>
            <a:off x="6096000" y="3266221"/>
            <a:ext cx="2974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Remove Lary tube or button if present</a:t>
            </a:r>
          </a:p>
        </p:txBody>
      </p:sp>
      <p:sp>
        <p:nvSpPr>
          <p:cNvPr id="42" name="Arrow: Down 41">
            <a:extLst>
              <a:ext uri="{FF2B5EF4-FFF2-40B4-BE49-F238E27FC236}">
                <a16:creationId xmlns:a16="http://schemas.microsoft.com/office/drawing/2014/main" id="{156372EF-279E-5B58-2BAF-BFAFAD5D7295}"/>
              </a:ext>
            </a:extLst>
          </p:cNvPr>
          <p:cNvSpPr/>
          <p:nvPr/>
        </p:nvSpPr>
        <p:spPr>
          <a:xfrm>
            <a:off x="7156250" y="5154118"/>
            <a:ext cx="436880" cy="3149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2870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F16AE-D006-19D3-85A6-4DE3FA6E1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Manual Ventilation of the stoma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D94D14-67E3-4B8C-4A81-79E139040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865337-B4DF-496F-9363-CF31214A97B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71734" y="2590800"/>
            <a:ext cx="7127816" cy="3505200"/>
          </a:xfrm>
        </p:spPr>
        <p:txBody>
          <a:bodyPr/>
          <a:lstStyle/>
          <a:p>
            <a:r>
              <a:rPr lang="en-US">
                <a:hlinkClick r:id="rId2"/>
              </a:rPr>
              <a:t>https://www.youtube.com/watch?v=aU19N1rEUIc</a:t>
            </a:r>
          </a:p>
        </p:txBody>
      </p:sp>
    </p:spTree>
    <p:extLst>
      <p:ext uri="{BB962C8B-B14F-4D97-AF65-F5344CB8AC3E}">
        <p14:creationId xmlns:p14="http://schemas.microsoft.com/office/powerpoint/2010/main" val="3821576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CD087-5F4D-8F0E-3B4C-2A38E175C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79FA8-50B4-D2B5-61F8-253A63EEFE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Laryngectomy</a:t>
            </a:r>
            <a:br>
              <a:rPr lang="en-US"/>
            </a:br>
            <a:r>
              <a:rPr lang="en-US"/>
              <a:t>care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E4382F-A24D-53B9-B6BF-A6EA41DEEB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27BE457-E823-8587-804E-CC44E05898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326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B1E77-A542-0833-DA75-32A426F3A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36" y="896112"/>
            <a:ext cx="9389288" cy="1048191"/>
          </a:xfrm>
        </p:spPr>
        <p:txBody>
          <a:bodyPr>
            <a:normAutofit fontScale="90000"/>
          </a:bodyPr>
          <a:lstStyle/>
          <a:p>
            <a:r>
              <a:rPr lang="en-US" sz="3600"/>
              <a:t>How to Remove, Clean, and Reinsert a Laryngectomy Tube</a:t>
            </a:r>
            <a:br>
              <a:rPr lang="en-US"/>
            </a:b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094A27-66CE-5277-EBBA-E0E45AA73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6DACA1-D7C6-9129-06E6-D3F384AEA6F9}"/>
              </a:ext>
            </a:extLst>
          </p:cNvPr>
          <p:cNvSpPr txBox="1"/>
          <p:nvPr/>
        </p:nvSpPr>
        <p:spPr>
          <a:xfrm>
            <a:off x="771735" y="2069504"/>
            <a:ext cx="9017157" cy="336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000" kern="100">
                <a:solidFill>
                  <a:schemeClr val="accent2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Clean the laryngectomy tube regularly to help to keep it free of secretions. We recommend cleaning it at least once a shift or more often as needed.</a:t>
            </a:r>
          </a:p>
          <a:p>
            <a:pPr marL="457200" marR="0" indent="-457200">
              <a:buAutoNum type="arabicPeriod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effectLst/>
                <a:latin typeface="MSK Sans Web"/>
                <a:ea typeface="Aptos" panose="020B0004020202020204" pitchFamily="34" charset="0"/>
                <a:cs typeface="MSK Sans Web"/>
              </a:rPr>
              <a:t>Gather your supplies. You’ll need: </a:t>
            </a:r>
          </a:p>
          <a:p>
            <a:pPr marR="0"/>
            <a:endParaRPr lang="en-US" sz="2000">
              <a:solidFill>
                <a:schemeClr val="accent2">
                  <a:lumMod val="75000"/>
                </a:schemeClr>
              </a:solidFill>
              <a:effectLst/>
              <a:latin typeface="MSK Sans Web"/>
              <a:ea typeface="Aptos" panose="020B0004020202020204" pitchFamily="34" charset="0"/>
              <a:cs typeface="MSK Sans Web"/>
            </a:endParaRP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effectLst/>
                <a:latin typeface="MSK Sans Web"/>
                <a:ea typeface="Aptos" panose="020B0004020202020204" pitchFamily="34" charset="0"/>
                <a:cs typeface="MSK Sans Web"/>
              </a:rPr>
              <a:t>Sterile Water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effectLst/>
                <a:latin typeface="MSK Sans Web"/>
                <a:ea typeface="Aptos" panose="020B0004020202020204" pitchFamily="34" charset="0"/>
                <a:cs typeface="MSK Sans Web"/>
              </a:rPr>
              <a:t>A nylon tracheostomy brush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effectLst/>
                <a:latin typeface="MSK Sans Web"/>
                <a:ea typeface="Aptos" panose="020B0004020202020204" pitchFamily="34" charset="0"/>
                <a:cs typeface="MSK Sans Web"/>
              </a:rPr>
              <a:t>Normal saline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effectLst/>
                <a:latin typeface="MSK Sans Web"/>
                <a:ea typeface="Aptos" panose="020B0004020202020204" pitchFamily="34" charset="0"/>
                <a:cs typeface="MSK Sans Web"/>
              </a:rPr>
              <a:t>Cotton-tipped applicators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effectLst/>
                <a:latin typeface="MSK Sans Web"/>
                <a:ea typeface="Aptos" panose="020B0004020202020204" pitchFamily="34" charset="0"/>
                <a:cs typeface="MSK Sans Web"/>
              </a:rPr>
              <a:t>Water soluble gel</a:t>
            </a:r>
          </a:p>
          <a:p>
            <a:pPr marL="800100" lvl="1" indent="-342900">
              <a:buFont typeface="Symbol" panose="05050102010706020507" pitchFamily="18" charset="2"/>
              <a:buChar char=""/>
            </a:pPr>
            <a:r>
              <a:rPr lang="en-US" sz="2000">
                <a:solidFill>
                  <a:schemeClr val="accent2">
                    <a:lumMod val="75000"/>
                  </a:schemeClr>
                </a:solidFill>
                <a:effectLst/>
                <a:latin typeface="MSK Sans Web"/>
                <a:ea typeface="Aptos" panose="020B0004020202020204" pitchFamily="34" charset="0"/>
                <a:cs typeface="MSK Sans Web"/>
              </a:rPr>
              <a:t>Clean, dry gauze pads</a:t>
            </a:r>
            <a:endParaRPr lang="en-US">
              <a:solidFill>
                <a:schemeClr val="accent2">
                  <a:lumMod val="75000"/>
                </a:schemeClr>
              </a:solidFill>
              <a:effectLst/>
              <a:latin typeface="MSK Sans Web"/>
              <a:ea typeface="Aptos" panose="020B0004020202020204" pitchFamily="34" charset="0"/>
              <a:cs typeface="MSK Sans Web"/>
            </a:endParaRPr>
          </a:p>
        </p:txBody>
      </p:sp>
      <p:pic>
        <p:nvPicPr>
          <p:cNvPr id="2052" name="Picture 4" descr="Laryngectomy Handbook">
            <a:extLst>
              <a:ext uri="{FF2B5EF4-FFF2-40B4-BE49-F238E27FC236}">
                <a16:creationId xmlns:a16="http://schemas.microsoft.com/office/drawing/2014/main" id="{838EDF18-E690-2547-6041-DE05B3DE0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385" y="3434278"/>
            <a:ext cx="2286000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2626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9ECF7-807F-7145-9BFD-B1E26AB99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FD4D4-FC7C-FD70-4F6A-005158C22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36" y="896112"/>
            <a:ext cx="9389288" cy="1048191"/>
          </a:xfrm>
        </p:spPr>
        <p:txBody>
          <a:bodyPr>
            <a:normAutofit fontScale="90000"/>
          </a:bodyPr>
          <a:lstStyle/>
          <a:p>
            <a:r>
              <a:rPr lang="en-US" sz="3600"/>
              <a:t>How to Remove, Clean, and Reinsert a Laryngectomy Tube</a:t>
            </a:r>
            <a:br>
              <a:rPr lang="en-US"/>
            </a:b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FDC09F-BFB2-E586-0BCD-2C641D82D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63CB2A-ADDB-1F27-75A6-F5ECAB58F16A}"/>
              </a:ext>
            </a:extLst>
          </p:cNvPr>
          <p:cNvSpPr txBox="1"/>
          <p:nvPr/>
        </p:nvSpPr>
        <p:spPr>
          <a:xfrm>
            <a:off x="771735" y="2069504"/>
            <a:ext cx="88535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2. Wash your hands well with soap and water. 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3. Cut or untie the neck tape. 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4. Remove the tube from the stoma. 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5. Rinse with sterile water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6. Use the nylon brush to clean the inside of the laryngectomy tube 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7. Rinse with sterile water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A9E0ED-6EEB-8DD7-E1DE-62EADA7A0C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07"/>
          <a:stretch>
            <a:fillRect/>
          </a:stretch>
        </p:blipFill>
        <p:spPr bwMode="auto">
          <a:xfrm>
            <a:off x="4212907" y="3957414"/>
            <a:ext cx="5595076" cy="23989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30237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28ED4-42A9-2011-1240-963A3EB78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0C97F-C84E-5C2F-862F-2F607B835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736" y="896112"/>
            <a:ext cx="9389288" cy="1048191"/>
          </a:xfrm>
        </p:spPr>
        <p:txBody>
          <a:bodyPr>
            <a:normAutofit fontScale="90000"/>
          </a:bodyPr>
          <a:lstStyle/>
          <a:p>
            <a:r>
              <a:rPr lang="en-US" sz="3600"/>
              <a:t>How to Remove, Clean, and Reinsert a Laryngectomy Tube</a:t>
            </a:r>
            <a:br>
              <a:rPr lang="en-US"/>
            </a:b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E89008-4B9F-0A38-7999-162FFB27C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E98954-C1D2-64FA-2F0E-AE706A415069}"/>
              </a:ext>
            </a:extLst>
          </p:cNvPr>
          <p:cNvSpPr txBox="1"/>
          <p:nvPr/>
        </p:nvSpPr>
        <p:spPr>
          <a:xfrm>
            <a:off x="771736" y="2050253"/>
            <a:ext cx="1035155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8.   Once the tube is clean, shake out the extra water. Dry the tube with a gauze pad. 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9.   Put clean neck tape in the slots on the side of the tube. 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10. Gently clean the skin around your stoma with normal saline using cotton-tipped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       applicators.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11. Tilt the head back slightly in order to expose the stoma. 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12. Reinsert the Lary tube.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13. Water soluble gel may be used for reinsertion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14. Tie the neck tape leaving 1 finger space between</a:t>
            </a:r>
          </a:p>
          <a:p>
            <a:r>
              <a:rPr lang="en-US" sz="2000">
                <a:solidFill>
                  <a:schemeClr val="accent2">
                    <a:lumMod val="75000"/>
                  </a:schemeClr>
                </a:solidFill>
              </a:rPr>
              <a:t>       the tape and the neck.</a:t>
            </a:r>
          </a:p>
          <a:p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D2DE96-D157-74E8-FF98-BE097EBA08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15" b="1587"/>
          <a:stretch>
            <a:fillRect/>
          </a:stretch>
        </p:blipFill>
        <p:spPr bwMode="auto">
          <a:xfrm>
            <a:off x="7056571" y="3751453"/>
            <a:ext cx="2867075" cy="26720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919170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C6B76-B326-AA4C-F1B2-7D4EE78B3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A5018-BEB0-29D8-0356-5CB2B49F9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96" y="550672"/>
            <a:ext cx="9389288" cy="1707896"/>
          </a:xfrm>
        </p:spPr>
        <p:txBody>
          <a:bodyPr>
            <a:normAutofit fontScale="90000"/>
          </a:bodyPr>
          <a:lstStyle/>
          <a:p>
            <a:r>
              <a:rPr lang="en-US"/>
              <a:t>Educating the Laryngectomy patient : keeping the airway clear</a:t>
            </a:r>
            <a:br>
              <a:rPr lang="en-US"/>
            </a:br>
            <a:r>
              <a:rPr lang="en-US"/>
              <a:t> </a:t>
            </a:r>
          </a:p>
        </p:txBody>
      </p:sp>
      <p:pic>
        <p:nvPicPr>
          <p:cNvPr id="3074" name="Picture 2" descr="Figure 1. Suctioning your stoma">
            <a:extLst>
              <a:ext uri="{FF2B5EF4-FFF2-40B4-BE49-F238E27FC236}">
                <a16:creationId xmlns:a16="http://schemas.microsoft.com/office/drawing/2014/main" id="{01077097-E33F-D42B-47EE-CB5BF5DC7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736" y="2258568"/>
            <a:ext cx="4067175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CE4DCF-F8C7-8616-99A1-42DC4A92E7F2}"/>
              </a:ext>
            </a:extLst>
          </p:cNvPr>
          <p:cNvSpPr txBox="1"/>
          <p:nvPr/>
        </p:nvSpPr>
        <p:spPr>
          <a:xfrm>
            <a:off x="5059680" y="2258568"/>
            <a:ext cx="54965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Keeping the airway clear of sputum is important to help prevent infection due to retained secretions.</a:t>
            </a:r>
          </a:p>
          <a:p>
            <a:endParaRPr lang="en-US"/>
          </a:p>
          <a:p>
            <a:r>
              <a:rPr lang="en-US"/>
              <a:t>Whenever possible, it is recommended to avoid suctioning by learning to cough up the secretions on your own. Drops of normal saline may be used to loosen and mobilize secretions. </a:t>
            </a:r>
          </a:p>
          <a:p>
            <a:endParaRPr lang="en-US"/>
          </a:p>
          <a:p>
            <a:r>
              <a:rPr lang="en-US"/>
              <a:t>If mucus becomes exceedingly thick and hard to cough up on your own, suctioning may be required. </a:t>
            </a:r>
          </a:p>
          <a:p>
            <a:endParaRPr lang="en-US"/>
          </a:p>
          <a:p>
            <a:r>
              <a:rPr lang="en-US"/>
              <a:t>You can learn to suction yourself provided that you have all of the necessary equipment.</a:t>
            </a:r>
          </a:p>
        </p:txBody>
      </p:sp>
    </p:spTree>
    <p:extLst>
      <p:ext uri="{BB962C8B-B14F-4D97-AF65-F5344CB8AC3E}">
        <p14:creationId xmlns:p14="http://schemas.microsoft.com/office/powerpoint/2010/main" val="28020611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A65CD-3B9C-1ED9-1C9B-10B6DAD01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the stoma and </a:t>
            </a:r>
            <a:r>
              <a:rPr lang="en-US" err="1"/>
              <a:t>lary</a:t>
            </a:r>
            <a:r>
              <a:rPr lang="en-US"/>
              <a:t> tube if present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80AF9F-4E4F-1CF9-54C6-B66513EDF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99F27-5F8E-59F9-4AA6-E7E831F7BCD5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r>
              <a:rPr lang="en-US"/>
              <a:t>You will need to follow your discharge instructions on care and maintenance of your stoma.</a:t>
            </a:r>
          </a:p>
          <a:p>
            <a:r>
              <a:rPr lang="en-US"/>
              <a:t>There is lots of good resources available on the internet like the instructions from Memorial Sloan Kettering Cancer Center on “Caring for Your Laryngectomy Stoma” </a:t>
            </a:r>
            <a:r>
              <a:rPr lang="en-US">
                <a:hlinkClick r:id="rId2"/>
              </a:rPr>
              <a:t>https://www.mskcc.org/cancer-care/patient-education/caring-and-suctioning-your-laryngectomy-stoma</a:t>
            </a:r>
            <a:endParaRPr lang="en-US"/>
          </a:p>
        </p:txBody>
      </p:sp>
      <p:pic>
        <p:nvPicPr>
          <p:cNvPr id="4098" name="Picture 2" descr="Figure 2. Cleaning your laryngectomy tube">
            <a:extLst>
              <a:ext uri="{FF2B5EF4-FFF2-40B4-BE49-F238E27FC236}">
                <a16:creationId xmlns:a16="http://schemas.microsoft.com/office/drawing/2014/main" id="{E8EDF5B9-1EB2-939B-CA9C-06A3893D3392}"/>
              </a:ext>
            </a:extLst>
          </p:cNvPr>
          <p:cNvPicPr>
            <a:picLocks noGrp="1" noChangeAspect="1" noChangeArrowheads="1"/>
          </p:cNvPicPr>
          <p:nvPr>
            <p:ph sz="half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2857500"/>
            <a:ext cx="42291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131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58C777C-AD4C-0DD6-CA8A-61B5871188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Questions?</a:t>
            </a:r>
            <a:br>
              <a:rPr lang="en-US"/>
            </a:br>
            <a:r>
              <a:rPr lang="en-US"/>
              <a:t>Concerns?</a:t>
            </a:r>
            <a:br>
              <a:rPr lang="en-US"/>
            </a:br>
            <a:r>
              <a:rPr lang="en-US"/>
              <a:t>Comments?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E4A8D3-35A0-DFEB-99D6-00C3CE81C8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34800" y="6356350"/>
            <a:ext cx="457200" cy="365125"/>
          </a:xfrm>
        </p:spPr>
        <p:txBody>
          <a:bodyPr/>
          <a:lstStyle/>
          <a:p>
            <a:fld id="{B5CEABB6-07DC-46E8-9B57-56EC44A396E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555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0245" y="544285"/>
            <a:ext cx="5528217" cy="2685383"/>
          </a:xfrm>
        </p:spPr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3730348-0939-A43E-DAD0-003E4B8E78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Special thanks to Memorial Sloan Kettering Cancer Center for providing patient education materials.</a:t>
            </a:r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6A53F8007E0B43B9D5A5B514AAA084" ma:contentTypeVersion="18" ma:contentTypeDescription="Create a new document." ma:contentTypeScope="" ma:versionID="2c8e9a0d7da86518e969fa0ccbccbdb4">
  <xsd:schema xmlns:xsd="http://www.w3.org/2001/XMLSchema" xmlns:xs="http://www.w3.org/2001/XMLSchema" xmlns:p="http://schemas.microsoft.com/office/2006/metadata/properties" xmlns:ns1="http://schemas.microsoft.com/sharepoint/v3" xmlns:ns2="f2f35c03-d359-4b35-9ffc-7036b238eea8" xmlns:ns3="37ae382b-1591-4f57-a489-f6338a933a5b" targetNamespace="http://schemas.microsoft.com/office/2006/metadata/properties" ma:root="true" ma:fieldsID="5f1cd47262534c59883c16a55ec4215a" ns1:_="" ns2:_="" ns3:_="">
    <xsd:import namespace="http://schemas.microsoft.com/sharepoint/v3"/>
    <xsd:import namespace="f2f35c03-d359-4b35-9ffc-7036b238eea8"/>
    <xsd:import namespace="37ae382b-1591-4f57-a489-f6338a933a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f35c03-d359-4b35-9ffc-7036b238ee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4a9b34b-3320-4f2f-90bd-61d6dc3041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ae382b-1591-4f57-a489-f6338a933a5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5260da3-ec3d-450c-85ac-09ab68af8f0d}" ma:internalName="TaxCatchAll" ma:showField="CatchAllData" ma:web="37ae382b-1591-4f57-a489-f6338a933a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7ae382b-1591-4f57-a489-f6338a933a5b" xsi:nil="true"/>
    <lcf76f155ced4ddcb4097134ff3c332f xmlns="f2f35c03-d359-4b35-9ffc-7036b238eea8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451406B-581B-4C29-A833-E33D8A6AB0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80F676-75D6-4A6C-A488-EB6F37745644}">
  <ds:schemaRefs>
    <ds:schemaRef ds:uri="37ae382b-1591-4f57-a489-f6338a933a5b"/>
    <ds:schemaRef ds:uri="f2f35c03-d359-4b35-9ffc-7036b238eea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F65614A-92F9-4391-AC3D-F3F5B0704F99}">
  <ds:schemaRefs>
    <ds:schemaRef ds:uri="37ae382b-1591-4f57-a489-f6338a933a5b"/>
    <ds:schemaRef ds:uri="f2f35c03-d359-4b35-9ffc-7036b238eea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6fc2421a-db8b-4d05-a98c-ab1a7baa6cec}" enabled="1" method="Standard" siteId="{335a6d75-c3eb-4b1a-ac08-d49338816ca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{6DCDB8DA-8DB7-410C-B64D-32D16434A58A}TF55c86556-70ea-476e-aa05-13a38f2d5b0da1381d77_win32-a3c664429073</Template>
  <Application>Microsoft Office PowerPoint</Application>
  <PresentationFormat>Widescreen</PresentationFormat>
  <Slides>37</Slides>
  <Notes>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Custom</vt:lpstr>
      <vt:lpstr>Tracheostomy &amp; Laryngectomy update 2026</vt:lpstr>
      <vt:lpstr>contents</vt:lpstr>
      <vt:lpstr>Trachesotomy update 2026</vt:lpstr>
      <vt:lpstr>Answers to your questions are important</vt:lpstr>
      <vt:lpstr>Tracheostomy bedside equipment</vt:lpstr>
      <vt:lpstr>Shiley sizing</vt:lpstr>
      <vt:lpstr>PowerPoint Presentation</vt:lpstr>
      <vt:lpstr>Shiley XL</vt:lpstr>
      <vt:lpstr>Bivona TTS (tight to shaft)</vt:lpstr>
      <vt:lpstr>Quiz: When should a cuff be inflated?</vt:lpstr>
      <vt:lpstr>Passey Muir valve</vt:lpstr>
      <vt:lpstr>Capped</vt:lpstr>
      <vt:lpstr>Trach care: Q shift</vt:lpstr>
      <vt:lpstr>Changing a trach tube</vt:lpstr>
      <vt:lpstr>Changing a trach tube</vt:lpstr>
      <vt:lpstr>PowerPoint Presentation</vt:lpstr>
      <vt:lpstr>PowerPoint Presentation</vt:lpstr>
      <vt:lpstr>Questions? Concerns? Comments?</vt:lpstr>
      <vt:lpstr>The difference between trach and laryngectomy</vt:lpstr>
      <vt:lpstr>Trach vs Laryngectomy</vt:lpstr>
      <vt:lpstr>PowerPoint Presentation</vt:lpstr>
      <vt:lpstr>Voice prosthetic</vt:lpstr>
      <vt:lpstr>PowerPoint Presentation</vt:lpstr>
      <vt:lpstr>PowerPoint Presentation</vt:lpstr>
      <vt:lpstr>PowerPoint Presentation</vt:lpstr>
      <vt:lpstr>Resucitation of the laryngectomy patient</vt:lpstr>
      <vt:lpstr>Manual resuscitation:</vt:lpstr>
      <vt:lpstr>Steps for manual ventilation of the laryngectomy patient:</vt:lpstr>
      <vt:lpstr>Manual Ventilation of the stoma</vt:lpstr>
      <vt:lpstr>Laryngectomy care </vt:lpstr>
      <vt:lpstr>How to Remove, Clean, and Reinsert a Laryngectomy Tube </vt:lpstr>
      <vt:lpstr>How to Remove, Clean, and Reinsert a Laryngectomy Tube </vt:lpstr>
      <vt:lpstr>How to Remove, Clean, and Reinsert a Laryngectomy Tube </vt:lpstr>
      <vt:lpstr>Educating the Laryngectomy patient : keeping the airway clear  </vt:lpstr>
      <vt:lpstr>Cleaning the stoma and lary tube if present</vt:lpstr>
      <vt:lpstr>Questions? Concerns? Comments?</vt:lpstr>
      <vt:lpstr>THANK YOU</vt:lpstr>
    </vt:vector>
  </TitlesOfParts>
  <Company>HCA Healthcare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Tracheostomy &amp; Laryngectomy update 2025</dc:title>
  <dc:creator>Gibson David</dc:creator>
  <cp:revision>1</cp:revision>
  <dcterms:created xsi:type="dcterms:W3CDTF">2025-12-01T19:33:53Z</dcterms:created>
  <dcterms:modified xsi:type="dcterms:W3CDTF">2026-10-20T20:01:18Z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0x010100016A53F8007E0B43B9D5A5B514AAA084</vt:lpwstr>
  </property>
  <property fmtid="{D5CDD505-2E9C-101B-9397-08002B2CF9AE}" pid="3" name="MediaServiceImageTags">
    <vt:lpwstr/>
  </property>
</Properties>
</file>